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1" r:id="rId19"/>
    <p:sldId id="282" r:id="rId20"/>
    <p:sldId id="283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 Nguyen" initials="HN" lastIdx="1" clrIdx="0">
    <p:extLst>
      <p:ext uri="{19B8F6BF-5375-455C-9EA6-DF929625EA0E}">
        <p15:presenceInfo xmlns:p15="http://schemas.microsoft.com/office/powerpoint/2012/main" userId="S::hnguyen@tnwesleyan.edu::21a3aa67-627c-4916-be54-41104dbff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9748A-D948-48F8-BC3C-F0EFEB8E070D}" v="9" dt="2022-08-08T02:37:15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 Nguyen" userId="21a3aa67-627c-4916-be54-41104dbff912" providerId="ADAL" clId="{17F9748A-D948-48F8-BC3C-F0EFEB8E070D}"/>
    <pc:docChg chg="custSel addSld delSld modSld">
      <pc:chgData name="Hai Nguyen" userId="21a3aa67-627c-4916-be54-41104dbff912" providerId="ADAL" clId="{17F9748A-D948-48F8-BC3C-F0EFEB8E070D}" dt="2022-08-09T00:43:48.176" v="16" actId="47"/>
      <pc:docMkLst>
        <pc:docMk/>
      </pc:docMkLst>
      <pc:sldChg chg="del mod modShow">
        <pc:chgData name="Hai Nguyen" userId="21a3aa67-627c-4916-be54-41104dbff912" providerId="ADAL" clId="{17F9748A-D948-48F8-BC3C-F0EFEB8E070D}" dt="2022-08-09T00:43:48.176" v="16" actId="47"/>
        <pc:sldMkLst>
          <pc:docMk/>
          <pc:sldMk cId="808685887" sldId="256"/>
        </pc:sldMkLst>
      </pc:sldChg>
      <pc:sldChg chg="addSp delSp modSp del mod modAnim">
        <pc:chgData name="Hai Nguyen" userId="21a3aa67-627c-4916-be54-41104dbff912" providerId="ADAL" clId="{17F9748A-D948-48F8-BC3C-F0EFEB8E070D}" dt="2022-08-09T00:43:42.406" v="15" actId="47"/>
        <pc:sldMkLst>
          <pc:docMk/>
          <pc:sldMk cId="2119017471" sldId="257"/>
        </pc:sldMkLst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3" creationId="{969E7615-03DD-44EF-ABE8-C6C95B97B206}"/>
          </ac:spMkLst>
        </pc:spChg>
        <pc:spChg chg="del">
          <ac:chgData name="Hai Nguyen" userId="21a3aa67-627c-4916-be54-41104dbff912" providerId="ADAL" clId="{17F9748A-D948-48F8-BC3C-F0EFEB8E070D}" dt="2022-07-29T00:28:34.595" v="1" actId="478"/>
          <ac:spMkLst>
            <pc:docMk/>
            <pc:sldMk cId="2119017471" sldId="257"/>
            <ac:spMk id="5" creationId="{11C2735B-1EC3-4F19-972C-7E2B82CD9259}"/>
          </ac:spMkLst>
        </pc:spChg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16" creationId="{379882A5-B42A-400D-A63D-56910E174BE1}"/>
          </ac:spMkLst>
        </pc:spChg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17" creationId="{DAEFA6C4-3103-4B77-9D24-4B97F2123935}"/>
          </ac:spMkLst>
        </pc:spChg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18" creationId="{7514ACC2-4660-4B61-9038-506029BD5403}"/>
          </ac:spMkLst>
        </pc:spChg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19" creationId="{A4DE7BE6-73D4-42FD-9E98-BC55A1DB91A2}"/>
          </ac:spMkLst>
        </pc:spChg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20" creationId="{5830A876-7850-4741-A6E1-5D6B057E8B0A}"/>
          </ac:spMkLst>
        </pc:spChg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21" creationId="{26A39070-71BA-4569-94A9-6BBF59731097}"/>
          </ac:spMkLst>
        </pc:spChg>
        <pc:spChg chg="del">
          <ac:chgData name="Hai Nguyen" userId="21a3aa67-627c-4916-be54-41104dbff912" providerId="ADAL" clId="{17F9748A-D948-48F8-BC3C-F0EFEB8E070D}" dt="2022-07-29T00:28:39.792" v="2" actId="478"/>
          <ac:spMkLst>
            <pc:docMk/>
            <pc:sldMk cId="2119017471" sldId="257"/>
            <ac:spMk id="22" creationId="{DB1A1D56-1101-43BF-B669-99889A93DEEC}"/>
          </ac:spMkLst>
        </pc:spChg>
        <pc:graphicFrameChg chg="add del mod">
          <ac:chgData name="Hai Nguyen" userId="21a3aa67-627c-4916-be54-41104dbff912" providerId="ADAL" clId="{17F9748A-D948-48F8-BC3C-F0EFEB8E070D}" dt="2022-07-29T00:28:41.707" v="5"/>
          <ac:graphicFrameMkLst>
            <pc:docMk/>
            <pc:sldMk cId="2119017471" sldId="257"/>
            <ac:graphicFrameMk id="2" creationId="{D71D5109-1084-4724-8051-12731A07413D}"/>
          </ac:graphicFrameMkLst>
        </pc:graphicFrameChg>
        <pc:picChg chg="add mod">
          <ac:chgData name="Hai Nguyen" userId="21a3aa67-627c-4916-be54-41104dbff912" providerId="ADAL" clId="{17F9748A-D948-48F8-BC3C-F0EFEB8E070D}" dt="2022-07-29T00:28:51.060" v="7" actId="14100"/>
          <ac:picMkLst>
            <pc:docMk/>
            <pc:sldMk cId="2119017471" sldId="257"/>
            <ac:picMk id="4" creationId="{1F286D19-061E-46FF-9D51-6BEBD974B6AF}"/>
          </ac:picMkLst>
        </pc:picChg>
        <pc:picChg chg="del">
          <ac:chgData name="Hai Nguyen" userId="21a3aa67-627c-4916-be54-41104dbff912" providerId="ADAL" clId="{17F9748A-D948-48F8-BC3C-F0EFEB8E070D}" dt="2022-07-29T00:28:39.792" v="2" actId="478"/>
          <ac:picMkLst>
            <pc:docMk/>
            <pc:sldMk cId="2119017471" sldId="257"/>
            <ac:picMk id="1026" creationId="{A4CF128B-D136-4FA2-80F1-7A0B56F5D67E}"/>
          </ac:picMkLst>
        </pc:picChg>
      </pc:sldChg>
      <pc:sldChg chg="modSp mod">
        <pc:chgData name="Hai Nguyen" userId="21a3aa67-627c-4916-be54-41104dbff912" providerId="ADAL" clId="{17F9748A-D948-48F8-BC3C-F0EFEB8E070D}" dt="2022-08-08T02:39:53.167" v="14" actId="20577"/>
        <pc:sldMkLst>
          <pc:docMk/>
          <pc:sldMk cId="475107020" sldId="269"/>
        </pc:sldMkLst>
        <pc:spChg chg="mod">
          <ac:chgData name="Hai Nguyen" userId="21a3aa67-627c-4916-be54-41104dbff912" providerId="ADAL" clId="{17F9748A-D948-48F8-BC3C-F0EFEB8E070D}" dt="2022-08-08T02:39:53.167" v="14" actId="20577"/>
          <ac:spMkLst>
            <pc:docMk/>
            <pc:sldMk cId="475107020" sldId="269"/>
            <ac:spMk id="16" creationId="{379882A5-B42A-400D-A63D-56910E174BE1}"/>
          </ac:spMkLst>
        </pc:spChg>
      </pc:sldChg>
      <pc:sldChg chg="add">
        <pc:chgData name="Hai Nguyen" userId="21a3aa67-627c-4916-be54-41104dbff912" providerId="ADAL" clId="{17F9748A-D948-48F8-BC3C-F0EFEB8E070D}" dt="2022-07-29T00:28:26.641" v="0"/>
        <pc:sldMkLst>
          <pc:docMk/>
          <pc:sldMk cId="2955401128" sldId="288"/>
        </pc:sldMkLst>
      </pc:sldChg>
      <pc:sldChg chg="delSp modSp add mod">
        <pc:chgData name="Hai Nguyen" userId="21a3aa67-627c-4916-be54-41104dbff912" providerId="ADAL" clId="{17F9748A-D948-48F8-BC3C-F0EFEB8E070D}" dt="2022-08-08T02:37:15.124" v="12" actId="1076"/>
        <pc:sldMkLst>
          <pc:docMk/>
          <pc:sldMk cId="2209947111" sldId="289"/>
        </pc:sldMkLst>
        <pc:spChg chg="mod">
          <ac:chgData name="Hai Nguyen" userId="21a3aa67-627c-4916-be54-41104dbff912" providerId="ADAL" clId="{17F9748A-D948-48F8-BC3C-F0EFEB8E070D}" dt="2022-08-08T02:37:11.694" v="11" actId="20577"/>
          <ac:spMkLst>
            <pc:docMk/>
            <pc:sldMk cId="2209947111" sldId="289"/>
            <ac:spMk id="9" creationId="{D0C82BC0-3D32-41B5-AB42-F48BB07C5098}"/>
          </ac:spMkLst>
        </pc:spChg>
        <pc:spChg chg="mod">
          <ac:chgData name="Hai Nguyen" userId="21a3aa67-627c-4916-be54-41104dbff912" providerId="ADAL" clId="{17F9748A-D948-48F8-BC3C-F0EFEB8E070D}" dt="2022-08-08T02:37:15.124" v="12" actId="1076"/>
          <ac:spMkLst>
            <pc:docMk/>
            <pc:sldMk cId="2209947111" sldId="289"/>
            <ac:spMk id="12" creationId="{4E08CC1A-1D7A-4AC2-9087-6AEA2AEBF2F4}"/>
          </ac:spMkLst>
        </pc:spChg>
        <pc:grpChg chg="mod">
          <ac:chgData name="Hai Nguyen" userId="21a3aa67-627c-4916-be54-41104dbff912" providerId="ADAL" clId="{17F9748A-D948-48F8-BC3C-F0EFEB8E070D}" dt="2022-08-08T02:37:15.124" v="12" actId="1076"/>
          <ac:grpSpMkLst>
            <pc:docMk/>
            <pc:sldMk cId="2209947111" sldId="289"/>
            <ac:grpSpMk id="10" creationId="{C9CE4BA2-81D1-445E-A762-E3FDF15D07A5}"/>
          </ac:grpSpMkLst>
        </pc:grpChg>
        <pc:grpChg chg="del">
          <ac:chgData name="Hai Nguyen" userId="21a3aa67-627c-4916-be54-41104dbff912" providerId="ADAL" clId="{17F9748A-D948-48F8-BC3C-F0EFEB8E070D}" dt="2022-08-08T02:37:08.490" v="10" actId="478"/>
          <ac:grpSpMkLst>
            <pc:docMk/>
            <pc:sldMk cId="2209947111" sldId="289"/>
            <ac:grpSpMk id="13" creationId="{E87A1243-92D1-4F18-ADBF-639211FF088C}"/>
          </ac:grpSpMkLst>
        </pc:grpChg>
        <pc:picChg chg="mod">
          <ac:chgData name="Hai Nguyen" userId="21a3aa67-627c-4916-be54-41104dbff912" providerId="ADAL" clId="{17F9748A-D948-48F8-BC3C-F0EFEB8E070D}" dt="2022-08-08T02:37:15.124" v="12" actId="1076"/>
          <ac:picMkLst>
            <pc:docMk/>
            <pc:sldMk cId="2209947111" sldId="289"/>
            <ac:picMk id="11" creationId="{E2567627-D82F-4697-BBE3-9E5915EC59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9B59-3CC4-4D12-87B5-9EDD0141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2B37A-D0AF-4FB2-A51A-522B1C978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402E-5D08-49FD-9031-329F8D3A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07C2-74B2-4169-97A6-B7CA9E10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A4223-C8E1-4722-A02A-4B67647B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D3F4-37C6-4FB0-973E-8FB9CEEB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84B9A-B17F-42BA-BB77-4FB201C76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A2F9-938E-480A-8695-A725AABE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E5994-6CC6-454B-9149-DEEFCD2F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E4AAE-5AF5-455A-B834-71D928FF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F5E9C-59E7-4E28-B846-E0401A392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0ECBD-41C9-4056-B826-A3E98F9CC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38EA-22CF-40A1-87C3-83FCFBA7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23B7-CBAF-4764-BC2B-E8FD5779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E579-6A50-470E-A211-09CF27CA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E061-B786-4FE3-9FF2-5CD044A0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C6FC-9450-4720-8EC0-0DC3605F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BF19-4880-4442-A433-D02AF679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35133-9131-47E5-B463-8366C55F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909C4-64AD-4B8F-BE80-5A57832A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2CA9-A6D4-4F32-A748-8D241CBE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E3FB-4EF1-431E-8C11-FE437537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389B-B8E1-4C11-AD63-B58B6D00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A3F8-0494-4A59-B127-95529B2B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DB206-7167-4E10-A858-78D27A6A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5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50DC-2D78-4988-80A1-FF3D07EB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EA0A-CB05-4552-82A3-50E6CC2CD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35D8E-99AC-43AE-A450-2381301BB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F5A01-527F-4EF6-B556-73402B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5B443-D8A5-4435-AFF8-C77FADB9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D4523-D586-4C9B-988F-770FEF4C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61C3-6A24-4C7C-A59E-086AA1AA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20D1D-28C1-40FA-8ED2-4DB56B8A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0AAC9-ED6C-479A-9975-91C0C03A7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BDDAD-53DB-4B31-B179-397BF80B2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0F2F5-C5CE-4333-A32C-D62C2652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8E412-A60A-4EB9-809B-4ABD316F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8D30B-12D2-4296-873C-2108D3EF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884B4-BDD3-4576-8C48-2DBAF9BD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48A0-7018-4B33-97A5-D3E669A2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1811F-D19C-4EA7-A827-0F055737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CE850-DEBD-4F02-85B7-30313F5F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81C5-5475-4452-A2C3-991512E5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3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45135-A8CD-4CAD-B807-8578663B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B1E9-7ABE-402E-9C7B-22A0E4E2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74952-559D-4D79-B4A9-0AC4DAFC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328A-31DA-4D51-8C09-5D06CE7A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FFB8-1D6B-47B3-8A6B-94997574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B1C58-D8EF-4382-9D65-429FF177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CE2A5-6E5B-4F1B-97DC-4D2E24F4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9B525-C43E-401B-8E56-251A8D10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93F2-19B0-4DEB-8795-837D4024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98EC-6547-4866-9BD7-9F1D0746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50550-A8EE-463F-BFF7-7FA5B358F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9B4B0-2D9C-4DFE-9C45-C6BC33DE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03F86-AE04-4F03-8323-E31C1AE6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392CD-90D0-48EE-A7F2-05839279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3C0FD-ACF0-43CA-9B8A-7368C097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5F46E-812F-4841-A653-DF555A26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E525-91BE-4E33-A575-72491182C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3253-1D21-449E-9374-27ED89790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07805-7EC3-4E09-BD10-47C8C315341E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25BC6-6F13-491E-AD96-690859E35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9EED4-F99F-42DE-ACD9-CC0437A4E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23E1-034C-49A8-8917-FCB01AEEC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7788A66C-8892-4AFC-90D1-C2EE4FD8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E2CBFB-FF92-49FC-87FD-8C2BA326E106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82BC0-3D32-41B5-AB42-F48BB07C5098}"/>
              </a:ext>
            </a:extLst>
          </p:cNvPr>
          <p:cNvSpPr txBox="1"/>
          <p:nvPr/>
        </p:nvSpPr>
        <p:spPr>
          <a:xfrm>
            <a:off x="1383706" y="436879"/>
            <a:ext cx="9591038" cy="46320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2800" b="1" noProof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Chào mừng quý Thầy Cô &amp; các bạn sinh viên </a:t>
            </a:r>
            <a:br>
              <a:rPr lang="en-US" sz="2800" b="1" noProof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</a:br>
            <a:r>
              <a:rPr lang="en-US" sz="2800" b="1" noProof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đến với buổi tập huấn</a:t>
            </a:r>
          </a:p>
          <a:p>
            <a:pPr algn="ctr"/>
            <a:endParaRPr lang="en-US" sz="36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  <a:p>
            <a:pPr algn="ctr"/>
            <a:r>
              <a:rPr lang="en-US" sz="36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Hướng dẫn phát âm</a:t>
            </a:r>
          </a:p>
          <a:p>
            <a:pPr algn="ctr"/>
            <a:r>
              <a:rPr lang="en-US" sz="36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tên nguyên tố &amp; hợp chất hóa học</a:t>
            </a:r>
          </a:p>
          <a:p>
            <a:pPr algn="ctr"/>
            <a:r>
              <a:rPr lang="en-US" sz="36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bằng tiếng Anh</a:t>
            </a:r>
            <a:endParaRPr lang="en-US" sz="28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  <a:p>
            <a:pPr algn="ctr"/>
            <a:endParaRPr lang="en-US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  <a:p>
            <a:pPr algn="ctr"/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PGS. TS. Nguyễn Đông  Hải </a:t>
            </a:r>
          </a:p>
          <a:p>
            <a:pPr algn="ctr"/>
            <a:r>
              <a:rPr lang="en-US" sz="2000" b="1" noProof="1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Tennessee Wesleyan University, Mỹ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CE4BA2-81D1-445E-A762-E3FDF15D07A5}"/>
              </a:ext>
            </a:extLst>
          </p:cNvPr>
          <p:cNvGrpSpPr/>
          <p:nvPr/>
        </p:nvGrpSpPr>
        <p:grpSpPr>
          <a:xfrm>
            <a:off x="1701452" y="3682659"/>
            <a:ext cx="1637074" cy="1604657"/>
            <a:chOff x="6857999" y="4357318"/>
            <a:chExt cx="1871086" cy="1834035"/>
          </a:xfrm>
        </p:grpSpPr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E2567627-D82F-4697-BBE3-9E5915EC5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74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20420">
              <a:off x="6876524" y="4338793"/>
              <a:ext cx="1834035" cy="187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08CC1A-1D7A-4AC2-9087-6AEA2AEBF2F4}"/>
                </a:ext>
              </a:extLst>
            </p:cNvPr>
            <p:cNvSpPr/>
            <p:nvPr/>
          </p:nvSpPr>
          <p:spPr>
            <a:xfrm flipH="1">
              <a:off x="7109692" y="4586695"/>
              <a:ext cx="1384068" cy="1375281"/>
            </a:xfrm>
            <a:prstGeom prst="ellipse">
              <a:avLst/>
            </a:prstGeom>
            <a:blipFill>
              <a:blip r:embed="rId5"/>
              <a:stretch>
                <a:fillRect t="-12078" b="-1"/>
              </a:stretch>
            </a:blipFill>
            <a:ln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94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Common B-group Elements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4775200" y="13724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Scandium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skændiəm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E4C1F7-5E23-48C7-9E8A-16B736F6E9DD}"/>
              </a:ext>
            </a:extLst>
          </p:cNvPr>
          <p:cNvSpPr txBox="1"/>
          <p:nvPr/>
        </p:nvSpPr>
        <p:spPr>
          <a:xfrm>
            <a:off x="4775200" y="394431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Manganese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mæŋɡəniːz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62155-959B-4DEB-90B4-0E4816EF7813}"/>
              </a:ext>
            </a:extLst>
          </p:cNvPr>
          <p:cNvSpPr txBox="1"/>
          <p:nvPr/>
        </p:nvSpPr>
        <p:spPr>
          <a:xfrm>
            <a:off x="4775200" y="313379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krəʊmiəm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06382D-B625-497F-9698-5E114BD8E16B}"/>
              </a:ext>
            </a:extLst>
          </p:cNvPr>
          <p:cNvSpPr txBox="1"/>
          <p:nvPr/>
        </p:nvSpPr>
        <p:spPr>
          <a:xfrm>
            <a:off x="4787901" y="479665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aɪən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4772024" y="229900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taɪˈteɪniəm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B7C1E2-65F7-46A5-9773-F101B515FB80}"/>
              </a:ext>
            </a:extLst>
          </p:cNvPr>
          <p:cNvSpPr txBox="1"/>
          <p:nvPr/>
        </p:nvSpPr>
        <p:spPr>
          <a:xfrm>
            <a:off x="4787901" y="5647357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Cobalt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kəʊbɔːlt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70FA3-32AB-4505-BB79-53AFC7A10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432" y="1326218"/>
            <a:ext cx="520728" cy="704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8D1C00-8B76-4480-887E-198DFBC50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32" y="2196655"/>
            <a:ext cx="514376" cy="685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AF6E1-9432-4F8A-A73E-AABE0F500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784" y="3042961"/>
            <a:ext cx="501676" cy="704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141E8-FB8C-462A-8BE1-08E2D058D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513" y="3906607"/>
            <a:ext cx="533427" cy="685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44B80B-5CCB-43AA-A069-1E472718D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835" y="4712167"/>
            <a:ext cx="520727" cy="692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F2D8E5-442A-447B-925E-51986F7F12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2237" y="5532142"/>
            <a:ext cx="495325" cy="6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  <p:bldP spid="22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Common B-group Elements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4775200" y="13724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Nickel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nɪkl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E4C1F7-5E23-48C7-9E8A-16B736F6E9DD}"/>
              </a:ext>
            </a:extLst>
          </p:cNvPr>
          <p:cNvSpPr txBox="1"/>
          <p:nvPr/>
        </p:nvSpPr>
        <p:spPr>
          <a:xfrm>
            <a:off x="4775200" y="394431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sɪlvə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62155-959B-4DEB-90B4-0E4816EF7813}"/>
              </a:ext>
            </a:extLst>
          </p:cNvPr>
          <p:cNvSpPr txBox="1"/>
          <p:nvPr/>
        </p:nvSpPr>
        <p:spPr>
          <a:xfrm>
            <a:off x="4775200" y="313379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zɪŋk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06382D-B625-497F-9698-5E114BD8E16B}"/>
              </a:ext>
            </a:extLst>
          </p:cNvPr>
          <p:cNvSpPr txBox="1"/>
          <p:nvPr/>
        </p:nvSpPr>
        <p:spPr>
          <a:xfrm>
            <a:off x="4787901" y="479665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Tungsten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təŋstən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4772024" y="229900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kɒpə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E9D1A0-B495-4ABA-82FB-4D16DB13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34" y="1333824"/>
            <a:ext cx="520727" cy="6921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FFEF2D-1465-400C-B852-372C2A6F7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483" y="2204891"/>
            <a:ext cx="539778" cy="7048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6E5276-0AAE-4202-BECE-6807CA683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008" y="3088658"/>
            <a:ext cx="520727" cy="7048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FB74BD-755E-4B4E-AF9E-2806C606F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585" y="3930182"/>
            <a:ext cx="501676" cy="6731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763558-47D7-4F57-B352-71501EEBD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308" y="4735252"/>
            <a:ext cx="533427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Common B-group Elements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4775200" y="13724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Platinum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plætɪnəm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62155-959B-4DEB-90B4-0E4816EF7813}"/>
              </a:ext>
            </a:extLst>
          </p:cNvPr>
          <p:cNvSpPr txBox="1"/>
          <p:nvPr/>
        </p:nvSpPr>
        <p:spPr>
          <a:xfrm>
            <a:off x="4775200" y="313379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mɜːkjəri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4772024" y="229900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ɡəʊld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C90669-C37C-49E8-AAB0-BE471CB96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08" y="1372404"/>
            <a:ext cx="520727" cy="692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E34652-2B50-4470-A6B7-F06B346DE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308" y="2248928"/>
            <a:ext cx="533427" cy="6731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9596FA-7BAF-4F96-B731-53D8E69E6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307" y="3106401"/>
            <a:ext cx="520727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Ions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3362960" y="12046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3891280" y="190763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potassium 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3891280" y="243085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magnesium 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3891280" y="2996515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E1E9C6-43BC-408A-A981-197A92754CDF}"/>
              </a:ext>
            </a:extLst>
          </p:cNvPr>
          <p:cNvSpPr txBox="1"/>
          <p:nvPr/>
        </p:nvSpPr>
        <p:spPr>
          <a:xfrm>
            <a:off x="3891280" y="356218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(II) 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D4A6FD-FA33-49C0-90D3-B989E52D9DAB}"/>
              </a:ext>
            </a:extLst>
          </p:cNvPr>
          <p:cNvSpPr txBox="1"/>
          <p:nvPr/>
        </p:nvSpPr>
        <p:spPr>
          <a:xfrm>
            <a:off x="3891280" y="408540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(III) ion</a:t>
            </a:r>
          </a:p>
        </p:txBody>
      </p:sp>
    </p:spTree>
    <p:extLst>
      <p:ext uri="{BB962C8B-B14F-4D97-AF65-F5344CB8AC3E}">
        <p14:creationId xmlns:p14="http://schemas.microsoft.com/office/powerpoint/2010/main" val="14178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2" grpId="0"/>
      <p:bldP spid="14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Ions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3362960" y="12046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Anions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3891280" y="190763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chloride 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3891280" y="243085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oxide 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3891280" y="2996515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nitride ion</a:t>
            </a:r>
          </a:p>
        </p:txBody>
      </p:sp>
    </p:spTree>
    <p:extLst>
      <p:ext uri="{BB962C8B-B14F-4D97-AF65-F5344CB8AC3E}">
        <p14:creationId xmlns:p14="http://schemas.microsoft.com/office/powerpoint/2010/main" val="15543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Ionic  Compounds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2143760" y="1184355"/>
            <a:ext cx="641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Compounds containing only monatomic 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2631440" y="1879759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 : sodium chloride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2631440" y="250225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calcium iodide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2631440" y="312675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: sodium 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F33FB-FEF1-43B2-889C-02BDEB00D996}"/>
              </a:ext>
            </a:extLst>
          </p:cNvPr>
          <p:cNvSpPr txBox="1"/>
          <p:nvPr/>
        </p:nvSpPr>
        <p:spPr>
          <a:xfrm>
            <a:off x="2631440" y="3702979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magnesium nitride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D796D-0532-4732-9E79-9B2A75ABC621}"/>
              </a:ext>
            </a:extLst>
          </p:cNvPr>
          <p:cNvSpPr txBox="1"/>
          <p:nvPr/>
        </p:nvSpPr>
        <p:spPr>
          <a:xfrm>
            <a:off x="2631440" y="432547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calcium phosphide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71486-607B-40BE-93BE-1FC02E746A7B}"/>
              </a:ext>
            </a:extLst>
          </p:cNvPr>
          <p:cNvSpPr txBox="1"/>
          <p:nvPr/>
        </p:nvSpPr>
        <p:spPr>
          <a:xfrm>
            <a:off x="2631440" y="4949970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aluminum carbide</a:t>
            </a:r>
          </a:p>
        </p:txBody>
      </p:sp>
    </p:spTree>
    <p:extLst>
      <p:ext uri="{BB962C8B-B14F-4D97-AF65-F5344CB8AC3E}">
        <p14:creationId xmlns:p14="http://schemas.microsoft.com/office/powerpoint/2010/main" val="39112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2" grpId="0"/>
      <p:bldP spid="14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Ionic  Compounds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2123440" y="1184355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Compounds containing polyatomic 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2631440" y="1879759"/>
            <a:ext cx="587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: ammonium chloride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2631440" y="250225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calcium sulfate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2631440" y="3126750"/>
            <a:ext cx="52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aluminum carbonate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F33FB-FEF1-43B2-889C-02BDEB00D996}"/>
              </a:ext>
            </a:extLst>
          </p:cNvPr>
          <p:cNvSpPr txBox="1"/>
          <p:nvPr/>
        </p:nvSpPr>
        <p:spPr>
          <a:xfrm>
            <a:off x="2631440" y="3702979"/>
            <a:ext cx="614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sodium bicarbonate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D796D-0532-4732-9E79-9B2A75ABC621}"/>
              </a:ext>
            </a:extLst>
          </p:cNvPr>
          <p:cNvSpPr txBox="1"/>
          <p:nvPr/>
        </p:nvSpPr>
        <p:spPr>
          <a:xfrm>
            <a:off x="2631440" y="4325472"/>
            <a:ext cx="52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magnesium phosphate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71486-607B-40BE-93BE-1FC02E746A7B}"/>
              </a:ext>
            </a:extLst>
          </p:cNvPr>
          <p:cNvSpPr txBox="1"/>
          <p:nvPr/>
        </p:nvSpPr>
        <p:spPr>
          <a:xfrm>
            <a:off x="2631440" y="4949970"/>
            <a:ext cx="546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potassium acetate</a:t>
            </a:r>
          </a:p>
        </p:txBody>
      </p:sp>
    </p:spTree>
    <p:extLst>
      <p:ext uri="{BB962C8B-B14F-4D97-AF65-F5344CB8AC3E}">
        <p14:creationId xmlns:p14="http://schemas.microsoft.com/office/powerpoint/2010/main" val="40220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2" grpId="0"/>
      <p:bldP spid="14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Ionic  Compounds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2123440" y="1184355"/>
            <a:ext cx="808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Compounds containing a metal ion with variable charges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2631440" y="1879759"/>
            <a:ext cx="68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iron(II) chloride / ferrous chloride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2631440" y="2502252"/>
            <a:ext cx="6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iron(III) chloride / ferric chloride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2631440" y="3126750"/>
            <a:ext cx="6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copper (I) oxide / cuprous 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F33FB-FEF1-43B2-889C-02BDEB00D996}"/>
              </a:ext>
            </a:extLst>
          </p:cNvPr>
          <p:cNvSpPr txBox="1"/>
          <p:nvPr/>
        </p:nvSpPr>
        <p:spPr>
          <a:xfrm>
            <a:off x="2631440" y="3702979"/>
            <a:ext cx="614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copper (II) oxide / cupric oxide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D796D-0532-4732-9E79-9B2A75ABC621}"/>
              </a:ext>
            </a:extLst>
          </p:cNvPr>
          <p:cNvSpPr txBox="1"/>
          <p:nvPr/>
        </p:nvSpPr>
        <p:spPr>
          <a:xfrm>
            <a:off x="2631440" y="4325472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chromium (II) oxide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chromous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71486-607B-40BE-93BE-1FC02E746A7B}"/>
              </a:ext>
            </a:extLst>
          </p:cNvPr>
          <p:cNvSpPr txBox="1"/>
          <p:nvPr/>
        </p:nvSpPr>
        <p:spPr>
          <a:xfrm>
            <a:off x="2631440" y="4949970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chromium (III) oxide / chromic oxide</a:t>
            </a:r>
          </a:p>
        </p:txBody>
      </p:sp>
    </p:spTree>
    <p:extLst>
      <p:ext uri="{BB962C8B-B14F-4D97-AF65-F5344CB8AC3E}">
        <p14:creationId xmlns:p14="http://schemas.microsoft.com/office/powerpoint/2010/main" val="40662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2" grpId="0"/>
      <p:bldP spid="14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Ionic  Compounds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2123440" y="1184355"/>
            <a:ext cx="263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Ionic hydrates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2631440" y="1879759"/>
            <a:ext cx="68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: copper(II) sulfate pentahydrate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2631440" y="2502252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.10H</a:t>
            </a:r>
            <a:r>
              <a:rPr lang="pt-B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sodium carbonate decahydrate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C5E57-6D33-45DB-95D3-3A254ACCBB65}"/>
              </a:ext>
            </a:extLst>
          </p:cNvPr>
          <p:cNvSpPr txBox="1"/>
          <p:nvPr/>
        </p:nvSpPr>
        <p:spPr>
          <a:xfrm>
            <a:off x="2123440" y="3209810"/>
            <a:ext cx="439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Nomenclature Prefixes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7F1200-6479-498F-9935-509041EEE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51902"/>
              </p:ext>
            </p:extLst>
          </p:nvPr>
        </p:nvGraphicFramePr>
        <p:xfrm>
          <a:off x="2265680" y="3855813"/>
          <a:ext cx="35255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1981300967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91398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(Body)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(Body)"/>
                        </a:rPr>
                        <a:t>Prefix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7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 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/ˈmɒnəʊ/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/dɑɪ/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41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 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trɑɪ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6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Tetra /ˈ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tetrə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1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Penta 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9115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C6560F4D-A463-4201-B925-7D7667EDB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19493"/>
              </p:ext>
            </p:extLst>
          </p:nvPr>
        </p:nvGraphicFramePr>
        <p:xfrm>
          <a:off x="6096000" y="3855813"/>
          <a:ext cx="35255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81300967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491398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(Body)"/>
                        </a:rPr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(Body)"/>
                        </a:rPr>
                        <a:t>Prefix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7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Hexa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/heksə/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/ˈheptə/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41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Octa /ˈ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ɒktə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6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Nona 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nɒnə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1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 /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91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Covalent Compounds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2123440" y="1184355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Compounds with two elements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2631440" y="1879759"/>
            <a:ext cx="68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nitrogen dioxide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2631440" y="2502252"/>
            <a:ext cx="6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: dinitrogen oxide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2631440" y="3126750"/>
            <a:ext cx="6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dinitrogen pentoxide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F33FB-FEF1-43B2-889C-02BDEB00D996}"/>
              </a:ext>
            </a:extLst>
          </p:cNvPr>
          <p:cNvSpPr txBox="1"/>
          <p:nvPr/>
        </p:nvSpPr>
        <p:spPr>
          <a:xfrm>
            <a:off x="2631440" y="3702979"/>
            <a:ext cx="614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boron trichloride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D796D-0532-4732-9E79-9B2A75ABC621}"/>
              </a:ext>
            </a:extLst>
          </p:cNvPr>
          <p:cNvSpPr txBox="1"/>
          <p:nvPr/>
        </p:nvSpPr>
        <p:spPr>
          <a:xfrm>
            <a:off x="2631440" y="4325472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iodine heptafluoride</a:t>
            </a:r>
          </a:p>
        </p:txBody>
      </p:sp>
    </p:spTree>
    <p:extLst>
      <p:ext uri="{BB962C8B-B14F-4D97-AF65-F5344CB8AC3E}">
        <p14:creationId xmlns:p14="http://schemas.microsoft.com/office/powerpoint/2010/main" val="33705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2" grpId="0"/>
      <p:bldP spid="14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9720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iodic Table of Elements - PubChem">
            <a:extLst>
              <a:ext uri="{FF2B5EF4-FFF2-40B4-BE49-F238E27FC236}">
                <a16:creationId xmlns:a16="http://schemas.microsoft.com/office/drawing/2014/main" id="{A4CF128B-D136-4FA2-80F1-7A0B56F5D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16000" r="90284" b="24889"/>
          <a:stretch/>
        </p:blipFill>
        <p:spPr bwMode="auto">
          <a:xfrm>
            <a:off x="4066856" y="1220004"/>
            <a:ext cx="545786" cy="53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1300481" y="326579"/>
            <a:ext cx="9591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Alkali  Metals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7615-03DD-44EF-ABE8-C6C95B97B206}"/>
              </a:ext>
            </a:extLst>
          </p:cNvPr>
          <p:cNvSpPr txBox="1"/>
          <p:nvPr/>
        </p:nvSpPr>
        <p:spPr>
          <a:xfrm>
            <a:off x="4775200" y="1321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haɪdrədʒən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6C4-3103-4B77-9D24-4B97F2123935}"/>
              </a:ext>
            </a:extLst>
          </p:cNvPr>
          <p:cNvSpPr txBox="1"/>
          <p:nvPr/>
        </p:nvSpPr>
        <p:spPr>
          <a:xfrm>
            <a:off x="4775200" y="2083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lɪ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4ACC2-4660-4B61-9038-506029BD5403}"/>
              </a:ext>
            </a:extLst>
          </p:cNvPr>
          <p:cNvSpPr txBox="1"/>
          <p:nvPr/>
        </p:nvSpPr>
        <p:spPr>
          <a:xfrm>
            <a:off x="4775200" y="2845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səʊdiəm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E7BE6-73D4-42FD-9E98-BC55A1DB91A2}"/>
              </a:ext>
            </a:extLst>
          </p:cNvPr>
          <p:cNvSpPr txBox="1"/>
          <p:nvPr/>
        </p:nvSpPr>
        <p:spPr>
          <a:xfrm>
            <a:off x="4775200" y="3561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pəˈtæsiəm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0A876-7850-4741-A6E1-5D6B057E8B0A}"/>
              </a:ext>
            </a:extLst>
          </p:cNvPr>
          <p:cNvSpPr txBox="1"/>
          <p:nvPr/>
        </p:nvSpPr>
        <p:spPr>
          <a:xfrm>
            <a:off x="4775200" y="4323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Rubidium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bɪdiəm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39070-71BA-4569-94A9-6BBF59731097}"/>
              </a:ext>
            </a:extLst>
          </p:cNvPr>
          <p:cNvSpPr txBox="1"/>
          <p:nvPr/>
        </p:nvSpPr>
        <p:spPr>
          <a:xfrm>
            <a:off x="4775200" y="5085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Caesium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siːziəm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A1D56-1101-43BF-B669-99889A93DEEC}"/>
              </a:ext>
            </a:extLst>
          </p:cNvPr>
          <p:cNvSpPr txBox="1"/>
          <p:nvPr/>
        </p:nvSpPr>
        <p:spPr>
          <a:xfrm>
            <a:off x="4775200" y="5847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frænsiəm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554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Acids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52F4C913-23CF-4023-A4A8-2EEE3FD4C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21371"/>
              </p:ext>
            </p:extLst>
          </p:nvPr>
        </p:nvGraphicFramePr>
        <p:xfrm>
          <a:off x="2580640" y="2016760"/>
          <a:ext cx="6908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640">
                  <a:extLst>
                    <a:ext uri="{9D8B030D-6E8A-4147-A177-3AD203B41FA5}">
                      <a16:colId xmlns:a16="http://schemas.microsoft.com/office/drawing/2014/main" val="198130096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491398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(Body)"/>
                        </a:rPr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 (Body)"/>
                        </a:rPr>
                        <a:t>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7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HF(g) : hydrogen fluoride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HF(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: hydrofluoric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0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HCl(g) : hydrogen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: hydrochloric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41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HBr(g) : hydrogen bromide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HBr(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: hydrobromic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06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HI(g) : hydrogen iodide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: hydroiodic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12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S(g) : hydrogen sulfide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: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hydrosulfuric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9115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2C7F2EF-2324-428C-B90E-8DEADBF65CA0}"/>
              </a:ext>
            </a:extLst>
          </p:cNvPr>
          <p:cNvSpPr txBox="1"/>
          <p:nvPr/>
        </p:nvSpPr>
        <p:spPr>
          <a:xfrm>
            <a:off x="2123440" y="1184355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Binary acids</a:t>
            </a:r>
          </a:p>
        </p:txBody>
      </p:sp>
    </p:spTree>
    <p:extLst>
      <p:ext uri="{BB962C8B-B14F-4D97-AF65-F5344CB8AC3E}">
        <p14:creationId xmlns:p14="http://schemas.microsoft.com/office/powerpoint/2010/main" val="6853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Acids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C7F2EF-2324-428C-B90E-8DEADBF65CA0}"/>
              </a:ext>
            </a:extLst>
          </p:cNvPr>
          <p:cNvSpPr txBox="1"/>
          <p:nvPr/>
        </p:nvSpPr>
        <p:spPr>
          <a:xfrm>
            <a:off x="2123440" y="1184355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Oxyacids</a:t>
            </a:r>
            <a:endParaRPr lang="en-US" sz="2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173B1F-9587-48CD-9BB8-F66911C81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47751"/>
              </p:ext>
            </p:extLst>
          </p:nvPr>
        </p:nvGraphicFramePr>
        <p:xfrm>
          <a:off x="2123440" y="1830358"/>
          <a:ext cx="8127999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160">
                  <a:extLst>
                    <a:ext uri="{9D8B030D-6E8A-4147-A177-3AD203B41FA5}">
                      <a16:colId xmlns:a16="http://schemas.microsoft.com/office/drawing/2014/main" val="3482192470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3455711674"/>
                    </a:ext>
                  </a:extLst>
                </a:gridCol>
                <a:gridCol w="3708399">
                  <a:extLst>
                    <a:ext uri="{9D8B030D-6E8A-4147-A177-3AD203B41FA5}">
                      <a16:colId xmlns:a16="http://schemas.microsoft.com/office/drawing/2014/main" val="258847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Acid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86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nitrous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59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7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0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hypochlorite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hypochloruos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3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chloruos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83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3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perchlorate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perchloric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8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sulfurous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8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acetic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6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974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Bases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2367280" y="1375684"/>
            <a:ext cx="68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 : sodium hydroxide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2367280" y="1998177"/>
            <a:ext cx="6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barium hydroxide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2367280" y="2622675"/>
            <a:ext cx="732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(II) hydroxide / ferrous hydroxide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F33FB-FEF1-43B2-889C-02BDEB00D996}"/>
              </a:ext>
            </a:extLst>
          </p:cNvPr>
          <p:cNvSpPr txBox="1"/>
          <p:nvPr/>
        </p:nvSpPr>
        <p:spPr>
          <a:xfrm>
            <a:off x="2367280" y="3198904"/>
            <a:ext cx="732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(III) hydroxide / ferric hydroxide</a:t>
            </a:r>
          </a:p>
        </p:txBody>
      </p:sp>
    </p:spTree>
    <p:extLst>
      <p:ext uri="{BB962C8B-B14F-4D97-AF65-F5344CB8AC3E}">
        <p14:creationId xmlns:p14="http://schemas.microsoft.com/office/powerpoint/2010/main" val="18358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1686560" y="184339"/>
            <a:ext cx="869696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3251200" y="326579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Quiz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19784-17BE-4869-A800-DCE6C5D80C2C}"/>
              </a:ext>
            </a:extLst>
          </p:cNvPr>
          <p:cNvSpPr txBox="1"/>
          <p:nvPr/>
        </p:nvSpPr>
        <p:spPr>
          <a:xfrm>
            <a:off x="4693920" y="1916896"/>
            <a:ext cx="18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F406-DC99-45B5-A008-B5C8EE1897DE}"/>
              </a:ext>
            </a:extLst>
          </p:cNvPr>
          <p:cNvSpPr txBox="1"/>
          <p:nvPr/>
        </p:nvSpPr>
        <p:spPr>
          <a:xfrm>
            <a:off x="4693920" y="2541394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BF33FB-FEF1-43B2-889C-02BDEB00D996}"/>
              </a:ext>
            </a:extLst>
          </p:cNvPr>
          <p:cNvSpPr txBox="1"/>
          <p:nvPr/>
        </p:nvSpPr>
        <p:spPr>
          <a:xfrm>
            <a:off x="4693920" y="3117623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A2119-4D62-43BB-AB57-6C1DB9C2B7C6}"/>
              </a:ext>
            </a:extLst>
          </p:cNvPr>
          <p:cNvSpPr txBox="1"/>
          <p:nvPr/>
        </p:nvSpPr>
        <p:spPr>
          <a:xfrm>
            <a:off x="2123440" y="1184355"/>
            <a:ext cx="696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Write the names of the following compounds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714F7-33A6-406D-A58F-37BB9C864EFE}"/>
              </a:ext>
            </a:extLst>
          </p:cNvPr>
          <p:cNvSpPr txBox="1"/>
          <p:nvPr/>
        </p:nvSpPr>
        <p:spPr>
          <a:xfrm>
            <a:off x="4693920" y="3717878"/>
            <a:ext cx="18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7929C-6089-45C6-9E6B-A3A40D96007F}"/>
              </a:ext>
            </a:extLst>
          </p:cNvPr>
          <p:cNvSpPr txBox="1"/>
          <p:nvPr/>
        </p:nvSpPr>
        <p:spPr>
          <a:xfrm>
            <a:off x="4693920" y="4342376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55330-0143-4B58-8B31-067FF6E69F73}"/>
              </a:ext>
            </a:extLst>
          </p:cNvPr>
          <p:cNvSpPr txBox="1"/>
          <p:nvPr/>
        </p:nvSpPr>
        <p:spPr>
          <a:xfrm>
            <a:off x="4693920" y="4918605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852426-0128-4470-B0EA-6C2367B37989}"/>
              </a:ext>
            </a:extLst>
          </p:cNvPr>
          <p:cNvSpPr txBox="1"/>
          <p:nvPr/>
        </p:nvSpPr>
        <p:spPr>
          <a:xfrm>
            <a:off x="7253035" y="1916896"/>
            <a:ext cx="18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CF5D6E-007F-4951-9796-41CBD87D9FCF}"/>
              </a:ext>
            </a:extLst>
          </p:cNvPr>
          <p:cNvSpPr txBox="1"/>
          <p:nvPr/>
        </p:nvSpPr>
        <p:spPr>
          <a:xfrm>
            <a:off x="7253035" y="2541394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A82613-1E23-43B5-964B-66449594D1FC}"/>
              </a:ext>
            </a:extLst>
          </p:cNvPr>
          <p:cNvSpPr txBox="1"/>
          <p:nvPr/>
        </p:nvSpPr>
        <p:spPr>
          <a:xfrm>
            <a:off x="7253035" y="3117623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9D0BC5-E9A2-4D62-8D1B-6B20228B39D1}"/>
              </a:ext>
            </a:extLst>
          </p:cNvPr>
          <p:cNvSpPr txBox="1"/>
          <p:nvPr/>
        </p:nvSpPr>
        <p:spPr>
          <a:xfrm>
            <a:off x="7253035" y="3717878"/>
            <a:ext cx="18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150AD-7D2A-412B-A8B7-57B6112097B1}"/>
              </a:ext>
            </a:extLst>
          </p:cNvPr>
          <p:cNvSpPr txBox="1"/>
          <p:nvPr/>
        </p:nvSpPr>
        <p:spPr>
          <a:xfrm>
            <a:off x="7253035" y="4342376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B00F69-AFDA-42E5-877E-14533AC9A3DB}"/>
              </a:ext>
            </a:extLst>
          </p:cNvPr>
          <p:cNvSpPr txBox="1"/>
          <p:nvPr/>
        </p:nvSpPr>
        <p:spPr>
          <a:xfrm>
            <a:off x="7253035" y="4918605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.6H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7077-40A3-4FEA-A4C1-0121D2D817F6}"/>
              </a:ext>
            </a:extLst>
          </p:cNvPr>
          <p:cNvSpPr txBox="1"/>
          <p:nvPr/>
        </p:nvSpPr>
        <p:spPr>
          <a:xfrm>
            <a:off x="2560320" y="1925246"/>
            <a:ext cx="18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BF81C-E87A-4354-AFB1-18B240A9C5FB}"/>
              </a:ext>
            </a:extLst>
          </p:cNvPr>
          <p:cNvSpPr txBox="1"/>
          <p:nvPr/>
        </p:nvSpPr>
        <p:spPr>
          <a:xfrm>
            <a:off x="2560320" y="2549744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94548E-6E9C-4794-96EC-6E5A6C507C29}"/>
              </a:ext>
            </a:extLst>
          </p:cNvPr>
          <p:cNvSpPr txBox="1"/>
          <p:nvPr/>
        </p:nvSpPr>
        <p:spPr>
          <a:xfrm>
            <a:off x="2560320" y="3125973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293658-A7D0-4FE0-A1A9-05E6DBD295BF}"/>
              </a:ext>
            </a:extLst>
          </p:cNvPr>
          <p:cNvSpPr txBox="1"/>
          <p:nvPr/>
        </p:nvSpPr>
        <p:spPr>
          <a:xfrm>
            <a:off x="2560320" y="3726228"/>
            <a:ext cx="188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8920B0-A2AA-409C-B8E2-7C86250EBFEA}"/>
              </a:ext>
            </a:extLst>
          </p:cNvPr>
          <p:cNvSpPr txBox="1"/>
          <p:nvPr/>
        </p:nvSpPr>
        <p:spPr>
          <a:xfrm>
            <a:off x="2560320" y="4350726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670356-0CAE-43E9-95BE-607B8B3E766B}"/>
              </a:ext>
            </a:extLst>
          </p:cNvPr>
          <p:cNvSpPr txBox="1"/>
          <p:nvPr/>
        </p:nvSpPr>
        <p:spPr>
          <a:xfrm>
            <a:off x="2560320" y="4926955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0" grpId="0"/>
      <p:bldP spid="11" grpId="0"/>
      <p:bldP spid="13" grpId="0"/>
      <p:bldP spid="15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9720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2661920" y="326579"/>
            <a:ext cx="6868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Alkaline  Earth Metals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7615-03DD-44EF-ABE8-C6C95B97B206}"/>
              </a:ext>
            </a:extLst>
          </p:cNvPr>
          <p:cNvSpPr txBox="1"/>
          <p:nvPr/>
        </p:nvSpPr>
        <p:spPr>
          <a:xfrm>
            <a:off x="4445000" y="13603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bəˈrɪliəm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6C4-3103-4B77-9D24-4B97F2123935}"/>
              </a:ext>
            </a:extLst>
          </p:cNvPr>
          <p:cNvSpPr txBox="1"/>
          <p:nvPr/>
        </p:nvSpPr>
        <p:spPr>
          <a:xfrm>
            <a:off x="4445000" y="21223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mæɡˈniːziəm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4ACC2-4660-4B61-9038-506029BD5403}"/>
              </a:ext>
            </a:extLst>
          </p:cNvPr>
          <p:cNvSpPr txBox="1"/>
          <p:nvPr/>
        </p:nvSpPr>
        <p:spPr>
          <a:xfrm>
            <a:off x="4445000" y="28843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kælsiəm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E7BE6-73D4-42FD-9E98-BC55A1DB91A2}"/>
              </a:ext>
            </a:extLst>
          </p:cNvPr>
          <p:cNvSpPr txBox="1"/>
          <p:nvPr/>
        </p:nvSpPr>
        <p:spPr>
          <a:xfrm>
            <a:off x="4445000" y="3599815"/>
            <a:ext cx="416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Strontium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strɒntiəm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0A876-7850-4741-A6E1-5D6B057E8B0A}"/>
              </a:ext>
            </a:extLst>
          </p:cNvPr>
          <p:cNvSpPr txBox="1"/>
          <p:nvPr/>
        </p:nvSpPr>
        <p:spPr>
          <a:xfrm>
            <a:off x="4445000" y="4361815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beəriəm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A39070-71BA-4569-94A9-6BBF59731097}"/>
              </a:ext>
            </a:extLst>
          </p:cNvPr>
          <p:cNvSpPr txBox="1"/>
          <p:nvPr/>
        </p:nvSpPr>
        <p:spPr>
          <a:xfrm>
            <a:off x="4445000" y="5123815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reɪdiəm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C5E443-CD7A-4FD0-AB22-966D5F1DA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1" t="837"/>
          <a:stretch/>
        </p:blipFill>
        <p:spPr>
          <a:xfrm>
            <a:off x="3791376" y="1265045"/>
            <a:ext cx="543166" cy="45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1300481" y="326579"/>
            <a:ext cx="9591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Boron Group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7615-03DD-44EF-ABE8-C6C95B97B206}"/>
              </a:ext>
            </a:extLst>
          </p:cNvPr>
          <p:cNvSpPr txBox="1"/>
          <p:nvPr/>
        </p:nvSpPr>
        <p:spPr>
          <a:xfrm>
            <a:off x="4775200" y="1321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bɔːrɒn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6C4-3103-4B77-9D24-4B97F2123935}"/>
              </a:ext>
            </a:extLst>
          </p:cNvPr>
          <p:cNvSpPr txBox="1"/>
          <p:nvPr/>
        </p:nvSpPr>
        <p:spPr>
          <a:xfrm>
            <a:off x="4775200" y="2083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/ˌ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æljəˈmɪniəm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4ACC2-4660-4B61-9038-506029BD5403}"/>
              </a:ext>
            </a:extLst>
          </p:cNvPr>
          <p:cNvSpPr txBox="1"/>
          <p:nvPr/>
        </p:nvSpPr>
        <p:spPr>
          <a:xfrm>
            <a:off x="4775200" y="2845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gæliəm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E7BE6-73D4-42FD-9E98-BC55A1DB91A2}"/>
              </a:ext>
            </a:extLst>
          </p:cNvPr>
          <p:cNvSpPr txBox="1"/>
          <p:nvPr/>
        </p:nvSpPr>
        <p:spPr>
          <a:xfrm>
            <a:off x="4775200" y="3561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ɪndiəm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0A876-7850-4741-A6E1-5D6B057E8B0A}"/>
              </a:ext>
            </a:extLst>
          </p:cNvPr>
          <p:cNvSpPr txBox="1"/>
          <p:nvPr/>
        </p:nvSpPr>
        <p:spPr>
          <a:xfrm>
            <a:off x="4775200" y="428246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Thallium /ˈ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æliəm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49B76B-21B7-478C-BC9E-4299F485B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972" r="-5619"/>
          <a:stretch/>
        </p:blipFill>
        <p:spPr>
          <a:xfrm>
            <a:off x="4151533" y="1321603"/>
            <a:ext cx="572867" cy="353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1300481" y="326579"/>
            <a:ext cx="9591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Carbon Group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7615-03DD-44EF-ABE8-C6C95B97B206}"/>
              </a:ext>
            </a:extLst>
          </p:cNvPr>
          <p:cNvSpPr txBox="1"/>
          <p:nvPr/>
        </p:nvSpPr>
        <p:spPr>
          <a:xfrm>
            <a:off x="4775200" y="1321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kɑːbən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6C4-3103-4B77-9D24-4B97F2123935}"/>
              </a:ext>
            </a:extLst>
          </p:cNvPr>
          <p:cNvSpPr txBox="1"/>
          <p:nvPr/>
        </p:nvSpPr>
        <p:spPr>
          <a:xfrm>
            <a:off x="4775200" y="2083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sɪlɪkən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4ACC2-4660-4B61-9038-506029BD5403}"/>
              </a:ext>
            </a:extLst>
          </p:cNvPr>
          <p:cNvSpPr txBox="1"/>
          <p:nvPr/>
        </p:nvSpPr>
        <p:spPr>
          <a:xfrm>
            <a:off x="4775200" y="2845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dʒəˈmeɪniəm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E7BE6-73D4-42FD-9E98-BC55A1DB91A2}"/>
              </a:ext>
            </a:extLst>
          </p:cNvPr>
          <p:cNvSpPr txBox="1"/>
          <p:nvPr/>
        </p:nvSpPr>
        <p:spPr>
          <a:xfrm>
            <a:off x="4775200" y="3561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0A876-7850-4741-A6E1-5D6B057E8B0A}"/>
              </a:ext>
            </a:extLst>
          </p:cNvPr>
          <p:cNvSpPr txBox="1"/>
          <p:nvPr/>
        </p:nvSpPr>
        <p:spPr>
          <a:xfrm>
            <a:off x="4775200" y="428246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/led/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984A2-3213-4DBB-AC08-4E2431A39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776" y="1199166"/>
            <a:ext cx="561983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1300481" y="326579"/>
            <a:ext cx="9591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Pnictogens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7615-03DD-44EF-ABE8-C6C95B97B206}"/>
              </a:ext>
            </a:extLst>
          </p:cNvPr>
          <p:cNvSpPr txBox="1"/>
          <p:nvPr/>
        </p:nvSpPr>
        <p:spPr>
          <a:xfrm>
            <a:off x="4775200" y="1321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naɪtrədʒən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6C4-3103-4B77-9D24-4B97F2123935}"/>
              </a:ext>
            </a:extLst>
          </p:cNvPr>
          <p:cNvSpPr txBox="1"/>
          <p:nvPr/>
        </p:nvSpPr>
        <p:spPr>
          <a:xfrm>
            <a:off x="4775200" y="2083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Phosphorus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fɒsfərəs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4ACC2-4660-4B61-9038-506029BD5403}"/>
              </a:ext>
            </a:extLst>
          </p:cNvPr>
          <p:cNvSpPr txBox="1"/>
          <p:nvPr/>
        </p:nvSpPr>
        <p:spPr>
          <a:xfrm>
            <a:off x="4775200" y="2845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Arsenic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ɑːsnɪk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E7BE6-73D4-42FD-9E98-BC55A1DB91A2}"/>
              </a:ext>
            </a:extLst>
          </p:cNvPr>
          <p:cNvSpPr txBox="1"/>
          <p:nvPr/>
        </p:nvSpPr>
        <p:spPr>
          <a:xfrm>
            <a:off x="4775200" y="3561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Antimony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æntɪməni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0A876-7850-4741-A6E1-5D6B057E8B0A}"/>
              </a:ext>
            </a:extLst>
          </p:cNvPr>
          <p:cNvSpPr txBox="1"/>
          <p:nvPr/>
        </p:nvSpPr>
        <p:spPr>
          <a:xfrm>
            <a:off x="4775200" y="428246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Bismuth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bɪzmə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5223F6-B0B5-4C72-B20A-C4B0FB301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0" y="1237932"/>
            <a:ext cx="558800" cy="37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1300481" y="326579"/>
            <a:ext cx="9591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Chalcogens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7615-03DD-44EF-ABE8-C6C95B97B206}"/>
              </a:ext>
            </a:extLst>
          </p:cNvPr>
          <p:cNvSpPr txBox="1"/>
          <p:nvPr/>
        </p:nvSpPr>
        <p:spPr>
          <a:xfrm>
            <a:off x="4775200" y="1321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ɒksɪdʒən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6C4-3103-4B77-9D24-4B97F2123935}"/>
              </a:ext>
            </a:extLst>
          </p:cNvPr>
          <p:cNvSpPr txBox="1"/>
          <p:nvPr/>
        </p:nvSpPr>
        <p:spPr>
          <a:xfrm>
            <a:off x="4775200" y="2083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sʌlfə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(r)/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4ACC2-4660-4B61-9038-506029BD5403}"/>
              </a:ext>
            </a:extLst>
          </p:cNvPr>
          <p:cNvSpPr txBox="1"/>
          <p:nvPr/>
        </p:nvSpPr>
        <p:spPr>
          <a:xfrm>
            <a:off x="4775200" y="2845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Selenium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səˈliːniəm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E7BE6-73D4-42FD-9E98-BC55A1DB91A2}"/>
              </a:ext>
            </a:extLst>
          </p:cNvPr>
          <p:cNvSpPr txBox="1"/>
          <p:nvPr/>
        </p:nvSpPr>
        <p:spPr>
          <a:xfrm>
            <a:off x="4775200" y="3561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Tellurium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teˈljəriəm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0A876-7850-4741-A6E1-5D6B057E8B0A}"/>
              </a:ext>
            </a:extLst>
          </p:cNvPr>
          <p:cNvSpPr txBox="1"/>
          <p:nvPr/>
        </p:nvSpPr>
        <p:spPr>
          <a:xfrm>
            <a:off x="4775200" y="428246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Polonium 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pəˈləʊniəm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07799-D563-4674-AB42-741E8ED5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95" y="1237932"/>
            <a:ext cx="513105" cy="37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1300481" y="326579"/>
            <a:ext cx="9591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Halogens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7615-03DD-44EF-ABE8-C6C95B97B206}"/>
              </a:ext>
            </a:extLst>
          </p:cNvPr>
          <p:cNvSpPr txBox="1"/>
          <p:nvPr/>
        </p:nvSpPr>
        <p:spPr>
          <a:xfrm>
            <a:off x="4775200" y="1321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Fluorine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flʊəriːn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FA6C4-3103-4B77-9D24-4B97F2123935}"/>
              </a:ext>
            </a:extLst>
          </p:cNvPr>
          <p:cNvSpPr txBox="1"/>
          <p:nvPr/>
        </p:nvSpPr>
        <p:spPr>
          <a:xfrm>
            <a:off x="4775200" y="2083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klɔːriːn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4ACC2-4660-4B61-9038-506029BD5403}"/>
              </a:ext>
            </a:extLst>
          </p:cNvPr>
          <p:cNvSpPr txBox="1"/>
          <p:nvPr/>
        </p:nvSpPr>
        <p:spPr>
          <a:xfrm>
            <a:off x="4775200" y="28456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Bromine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brəʊmiːn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DE7BE6-73D4-42FD-9E98-BC55A1DB91A2}"/>
              </a:ext>
            </a:extLst>
          </p:cNvPr>
          <p:cNvSpPr txBox="1"/>
          <p:nvPr/>
        </p:nvSpPr>
        <p:spPr>
          <a:xfrm>
            <a:off x="4775200" y="35611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aɪədiːn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aɪədaɪn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30A876-7850-4741-A6E1-5D6B057E8B0A}"/>
              </a:ext>
            </a:extLst>
          </p:cNvPr>
          <p:cNvSpPr txBox="1"/>
          <p:nvPr/>
        </p:nvSpPr>
        <p:spPr>
          <a:xfrm>
            <a:off x="4775200" y="428246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Astatine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astətiːn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DF1BE-1C8F-4CE7-BC44-512C25E3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773" y="1276431"/>
            <a:ext cx="552677" cy="35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hemical elements from periodic table, white icons on blurred background -  stock vector | Crushpixel">
            <a:extLst>
              <a:ext uri="{FF2B5EF4-FFF2-40B4-BE49-F238E27FC236}">
                <a16:creationId xmlns:a16="http://schemas.microsoft.com/office/drawing/2014/main" id="{47031EC8-B46C-4440-AFA8-0E3058C6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3BD703-6CE3-4D06-AD56-128ED0D3115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9E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C2735B-1EC3-4F19-972C-7E2B82CD9259}"/>
              </a:ext>
            </a:extLst>
          </p:cNvPr>
          <p:cNvSpPr/>
          <p:nvPr/>
        </p:nvSpPr>
        <p:spPr>
          <a:xfrm>
            <a:off x="2936240" y="184339"/>
            <a:ext cx="6197600" cy="6489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9882A5-B42A-400D-A63D-56910E174BE1}"/>
              </a:ext>
            </a:extLst>
          </p:cNvPr>
          <p:cNvSpPr txBox="1"/>
          <p:nvPr/>
        </p:nvSpPr>
        <p:spPr>
          <a:xfrm>
            <a:off x="1300481" y="326579"/>
            <a:ext cx="95910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contourW="12700">
              <a:contourClr>
                <a:srgbClr val="C00000"/>
              </a:contourClr>
            </a:sp3d>
          </a:bodyPr>
          <a:lstStyle/>
          <a:p>
            <a:pPr algn="ctr"/>
            <a:r>
              <a:rPr lang="en-US" sz="3200" b="1" noProof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SFU Belle" panose="00000400000000000000" pitchFamily="2" charset="0"/>
                <a:cs typeface="#9Slide03 Arima Madurai Bold" panose="00000800000000000000" pitchFamily="2" charset="0"/>
              </a:rPr>
              <a:t>The  Noble Gases</a:t>
            </a:r>
            <a:endParaRPr lang="en-US" sz="2400" b="1" noProof="1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4 SFU Belle" panose="00000400000000000000" pitchFamily="2" charset="0"/>
              <a:cs typeface="#9Slide03 Arima Madurai Bold" panose="000008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3AF3B-5496-4A00-A743-C71307362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86" y="1237932"/>
            <a:ext cx="566737" cy="4949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C4F4FA-1121-4C6C-9E8F-B3C78F3CB718}"/>
              </a:ext>
            </a:extLst>
          </p:cNvPr>
          <p:cNvSpPr txBox="1"/>
          <p:nvPr/>
        </p:nvSpPr>
        <p:spPr>
          <a:xfrm>
            <a:off x="4775200" y="13724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hiːliəm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E4C1F7-5E23-48C7-9E8A-16B736F6E9DD}"/>
              </a:ext>
            </a:extLst>
          </p:cNvPr>
          <p:cNvSpPr txBox="1"/>
          <p:nvPr/>
        </p:nvSpPr>
        <p:spPr>
          <a:xfrm>
            <a:off x="4775200" y="218520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niːɒn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62155-959B-4DEB-90B4-0E4816EF7813}"/>
              </a:ext>
            </a:extLst>
          </p:cNvPr>
          <p:cNvSpPr txBox="1"/>
          <p:nvPr/>
        </p:nvSpPr>
        <p:spPr>
          <a:xfrm>
            <a:off x="4775200" y="3018324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ɑːrɡɑːn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06382D-B625-497F-9698-5E114BD8E16B}"/>
              </a:ext>
            </a:extLst>
          </p:cNvPr>
          <p:cNvSpPr txBox="1"/>
          <p:nvPr/>
        </p:nvSpPr>
        <p:spPr>
          <a:xfrm>
            <a:off x="4775200" y="385574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Kripton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krɪptɒn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19564-1119-4D75-A1E8-E9078DA074D7}"/>
              </a:ext>
            </a:extLst>
          </p:cNvPr>
          <p:cNvSpPr txBox="1"/>
          <p:nvPr/>
        </p:nvSpPr>
        <p:spPr>
          <a:xfrm>
            <a:off x="4775200" y="466854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Xenon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ziːnɒn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B7C1E2-65F7-46A5-9773-F101B515FB80}"/>
              </a:ext>
            </a:extLst>
          </p:cNvPr>
          <p:cNvSpPr txBox="1"/>
          <p:nvPr/>
        </p:nvSpPr>
        <p:spPr>
          <a:xfrm>
            <a:off x="4775200" y="5491501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Radon /ˈ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reɪdɒn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751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858</Words>
  <Application>Microsoft Office PowerPoint</Application>
  <PresentationFormat>Widescreen</PresentationFormat>
  <Paragraphs>224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#9Slide04 SFU Belle</vt:lpstr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Tennessee Wesleyan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Nguyen</dc:creator>
  <cp:lastModifiedBy>Hai Nguyen</cp:lastModifiedBy>
  <cp:revision>8</cp:revision>
  <dcterms:created xsi:type="dcterms:W3CDTF">2022-07-27T01:59:48Z</dcterms:created>
  <dcterms:modified xsi:type="dcterms:W3CDTF">2022-08-09T00:43:51Z</dcterms:modified>
</cp:coreProperties>
</file>