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3"/>
    <p:sldId id="257" r:id="rId4"/>
    <p:sldId id="268" r:id="rId5"/>
    <p:sldId id="261" r:id="rId6"/>
    <p:sldId id="270" r:id="rId7"/>
    <p:sldId id="269" r:id="rId9"/>
    <p:sldId id="296" r:id="rId10"/>
    <p:sldId id="274" r:id="rId11"/>
    <p:sldId id="280" r:id="rId12"/>
    <p:sldId id="297" r:id="rId13"/>
    <p:sldId id="298" r:id="rId14"/>
    <p:sldId id="275" r:id="rId15"/>
    <p:sldId id="300" r:id="rId16"/>
    <p:sldId id="282" r:id="rId17"/>
    <p:sldId id="281" r:id="rId18"/>
    <p:sldId id="301" r:id="rId19"/>
    <p:sldId id="302" r:id="rId20"/>
    <p:sldId id="303" r:id="rId21"/>
    <p:sldId id="304" r:id="rId22"/>
    <p:sldId id="305" r:id="rId23"/>
    <p:sldId id="306" r:id="rId24"/>
    <p:sldId id="307" r:id="rId25"/>
    <p:sldId id="276" r:id="rId26"/>
    <p:sldId id="308" r:id="rId27"/>
    <p:sldId id="309" r:id="rId28"/>
    <p:sldId id="310" r:id="rId29"/>
    <p:sldId id="311" r:id="rId30"/>
    <p:sldId id="312" r:id="rId31"/>
    <p:sldId id="313" r:id="rId32"/>
    <p:sldId id="314" r:id="rId33"/>
    <p:sldId id="315" r:id="rId34"/>
    <p:sldId id="316" r:id="rId35"/>
    <p:sldId id="277" r:id="rId36"/>
    <p:sldId id="283" r:id="rId37"/>
    <p:sldId id="317" r:id="rId38"/>
    <p:sldId id="318" r:id="rId39"/>
    <p:sldId id="319" r:id="rId40"/>
    <p:sldId id="320" r:id="rId41"/>
    <p:sldId id="264" r:id="rId42"/>
    <p:sldId id="321" r:id="rId43"/>
    <p:sldId id="322" r:id="rId44"/>
    <p:sldId id="323" r:id="rId45"/>
    <p:sldId id="262" r:id="rId46"/>
    <p:sldId id="267" r:id="rId47"/>
  </p:sldIdLst>
  <p:sldSz cx="18288000" cy="10287000"/>
  <p:notesSz cx="6858000" cy="9144000"/>
  <p:embeddedFontLst>
    <p:embeddedFont>
      <p:font typeface="Hammersmith One" panose="02010703030501060504"/>
      <p:regular r:id="rId51"/>
    </p:embeddedFont>
    <p:embeddedFont>
      <p:font typeface="Calibri" panose="020F050202020403020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F8BE"/>
    <a:srgbClr val="F6BBB7"/>
    <a:srgbClr val="BDD0DF"/>
    <a:srgbClr val="FEE7EC"/>
    <a:srgbClr val="FEEAF0"/>
    <a:srgbClr val="FDE1E6"/>
    <a:srgbClr val="FFF2F9"/>
    <a:srgbClr val="953735"/>
    <a:srgbClr val="9D494A"/>
    <a:srgbClr val="A05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94"/>
        <p:guide pos="29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bấm vào hình màu hồng để quay trở lại câu hỏi</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bấm vào hình màu hồng để xem bảng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svg"/><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svg"/><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6.png"/><Relationship Id="rId3" Type="http://schemas.openxmlformats.org/officeDocument/2006/relationships/image" Target="../media/image19.png"/><Relationship Id="rId2" Type="http://schemas.openxmlformats.org/officeDocument/2006/relationships/image" Target="../media/image11.sv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11.sv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11.sv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9.png"/><Relationship Id="rId4" Type="http://schemas.openxmlformats.org/officeDocument/2006/relationships/image" Target="../media/image7.svg"/><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svg"/><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4.png"/><Relationship Id="rId7" Type="http://schemas.openxmlformats.org/officeDocument/2006/relationships/image" Target="../media/image16.svg"/><Relationship Id="rId6" Type="http://schemas.openxmlformats.org/officeDocument/2006/relationships/image" Target="../media/image36.png"/><Relationship Id="rId5" Type="http://schemas.openxmlformats.org/officeDocument/2006/relationships/image" Target="../media/image15.svg"/><Relationship Id="rId4" Type="http://schemas.openxmlformats.org/officeDocument/2006/relationships/image" Target="../media/image35.png"/><Relationship Id="rId3" Type="http://schemas.openxmlformats.org/officeDocument/2006/relationships/image" Target="../media/image14.svg"/><Relationship Id="rId2" Type="http://schemas.openxmlformats.org/officeDocument/2006/relationships/image" Target="../media/image34.png"/><Relationship Id="rId10" Type="http://schemas.openxmlformats.org/officeDocument/2006/relationships/slideLayout" Target="../slideLayouts/slideLayout7.xml"/><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png"/><Relationship Id="rId7" Type="http://schemas.openxmlformats.org/officeDocument/2006/relationships/image" Target="../media/image19.svg"/><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18.svg"/><Relationship Id="rId3" Type="http://schemas.openxmlformats.org/officeDocument/2006/relationships/image" Target="../media/image38.png"/><Relationship Id="rId2" Type="http://schemas.openxmlformats.org/officeDocument/2006/relationships/image" Target="../media/image17.svg"/><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image" Target="../media/image10.svg"/><Relationship Id="rId3"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svg"/><Relationship Id="rId3"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01439">
            <a:off x="13716442" y="9372207"/>
            <a:ext cx="6380411" cy="1523323"/>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01439">
            <a:off x="-1764090" y="-498401"/>
            <a:ext cx="6380411" cy="1523323"/>
          </a:xfrm>
          <a:prstGeom prst="rect">
            <a:avLst/>
          </a:prstGeom>
        </p:spPr>
      </p:pic>
      <p:grpSp>
        <p:nvGrpSpPr>
          <p:cNvPr id="4" name="Group 4"/>
          <p:cNvGrpSpPr/>
          <p:nvPr/>
        </p:nvGrpSpPr>
        <p:grpSpPr>
          <a:xfrm rot="-10800000">
            <a:off x="1325880" y="1238250"/>
            <a:ext cx="15604490" cy="7834630"/>
            <a:chOff x="0" y="0"/>
            <a:chExt cx="5420504" cy="3391727"/>
          </a:xfrm>
        </p:grpSpPr>
        <p:sp>
          <p:nvSpPr>
            <p:cNvPr id="5" name="Freeform 5"/>
            <p:cNvSpPr/>
            <p:nvPr/>
          </p:nvSpPr>
          <p:spPr>
            <a:xfrm>
              <a:off x="-4213" y="0"/>
              <a:ext cx="5424717" cy="3391727"/>
            </a:xfrm>
            <a:custGeom>
              <a:avLst/>
              <a:gdLst/>
              <a:ahLst/>
              <a:cxnLst/>
              <a:rect l="l" t="t" r="r" b="b"/>
              <a:pathLst>
                <a:path w="5424717" h="3391727">
                  <a:moveTo>
                    <a:pt x="278431" y="16918"/>
                  </a:moveTo>
                  <a:cubicBezTo>
                    <a:pt x="278431" y="16918"/>
                    <a:pt x="604014" y="12258"/>
                    <a:pt x="966679" y="12454"/>
                  </a:cubicBezTo>
                  <a:cubicBezTo>
                    <a:pt x="4100190" y="12671"/>
                    <a:pt x="5150648" y="0"/>
                    <a:pt x="5150648" y="0"/>
                  </a:cubicBezTo>
                  <a:cubicBezTo>
                    <a:pt x="5218112" y="0"/>
                    <a:pt x="5294049" y="0"/>
                    <a:pt x="5372822" y="85073"/>
                  </a:cubicBezTo>
                  <a:cubicBezTo>
                    <a:pt x="5415800" y="131488"/>
                    <a:pt x="5416868" y="240224"/>
                    <a:pt x="5417273" y="320281"/>
                  </a:cubicBezTo>
                  <a:cubicBezTo>
                    <a:pt x="5417273" y="320281"/>
                    <a:pt x="5415569" y="2183795"/>
                    <a:pt x="5415569" y="2629143"/>
                  </a:cubicBezTo>
                  <a:cubicBezTo>
                    <a:pt x="5415569" y="2843301"/>
                    <a:pt x="5424717" y="3142480"/>
                    <a:pt x="5424717" y="3142480"/>
                  </a:cubicBezTo>
                  <a:cubicBezTo>
                    <a:pt x="5424717" y="3271149"/>
                    <a:pt x="5420548" y="3391727"/>
                    <a:pt x="5167709" y="3383593"/>
                  </a:cubicBezTo>
                  <a:cubicBezTo>
                    <a:pt x="5167709" y="3383593"/>
                    <a:pt x="4791237" y="3363294"/>
                    <a:pt x="4212410" y="3370893"/>
                  </a:cubicBezTo>
                  <a:cubicBezTo>
                    <a:pt x="1566716" y="3379027"/>
                    <a:pt x="304023" y="3391727"/>
                    <a:pt x="304023" y="3391727"/>
                  </a:cubicBezTo>
                  <a:cubicBezTo>
                    <a:pt x="132548" y="3391727"/>
                    <a:pt x="4213" y="3290658"/>
                    <a:pt x="8532" y="3088111"/>
                  </a:cubicBezTo>
                  <a:cubicBezTo>
                    <a:pt x="8532" y="3088111"/>
                    <a:pt x="9630" y="2589569"/>
                    <a:pt x="4815" y="1145665"/>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6" name="Group 6"/>
          <p:cNvGrpSpPr/>
          <p:nvPr/>
        </p:nvGrpSpPr>
        <p:grpSpPr>
          <a:xfrm rot="-10800000">
            <a:off x="1828800" y="1638300"/>
            <a:ext cx="14549120" cy="7034530"/>
            <a:chOff x="0" y="0"/>
            <a:chExt cx="5053747" cy="3045314"/>
          </a:xfrm>
        </p:grpSpPr>
        <p:sp>
          <p:nvSpPr>
            <p:cNvPr id="7" name="Freeform 7"/>
            <p:cNvSpPr/>
            <p:nvPr/>
          </p:nvSpPr>
          <p:spPr>
            <a:xfrm>
              <a:off x="-4213" y="0"/>
              <a:ext cx="5057960" cy="3045314"/>
            </a:xfrm>
            <a:custGeom>
              <a:avLst/>
              <a:gdLst/>
              <a:ahLst/>
              <a:cxnLst/>
              <a:rect l="l" t="t" r="r" b="b"/>
              <a:pathLst>
                <a:path w="5057960" h="3045314">
                  <a:moveTo>
                    <a:pt x="278431" y="16918"/>
                  </a:moveTo>
                  <a:cubicBezTo>
                    <a:pt x="278431" y="16918"/>
                    <a:pt x="604014" y="12258"/>
                    <a:pt x="960150" y="12454"/>
                  </a:cubicBezTo>
                  <a:cubicBezTo>
                    <a:pt x="3779821" y="12671"/>
                    <a:pt x="4783892" y="0"/>
                    <a:pt x="4783892" y="0"/>
                  </a:cubicBezTo>
                  <a:cubicBezTo>
                    <a:pt x="4851356" y="0"/>
                    <a:pt x="4927293" y="0"/>
                    <a:pt x="5006065" y="85073"/>
                  </a:cubicBezTo>
                  <a:cubicBezTo>
                    <a:pt x="5049044" y="131488"/>
                    <a:pt x="5050112" y="240224"/>
                    <a:pt x="5050517" y="320281"/>
                  </a:cubicBezTo>
                  <a:cubicBezTo>
                    <a:pt x="5050517" y="320281"/>
                    <a:pt x="5048812" y="1897179"/>
                    <a:pt x="5048812" y="2282729"/>
                  </a:cubicBezTo>
                  <a:cubicBezTo>
                    <a:pt x="5048812" y="2496888"/>
                    <a:pt x="5057960" y="2796067"/>
                    <a:pt x="5057960" y="2796067"/>
                  </a:cubicBezTo>
                  <a:cubicBezTo>
                    <a:pt x="5057960" y="2924736"/>
                    <a:pt x="5053791" y="3045314"/>
                    <a:pt x="4800953" y="3037179"/>
                  </a:cubicBezTo>
                  <a:cubicBezTo>
                    <a:pt x="4800953" y="3037179"/>
                    <a:pt x="4424480" y="3016881"/>
                    <a:pt x="3880802" y="3024479"/>
                  </a:cubicBezTo>
                  <a:cubicBezTo>
                    <a:pt x="1500089" y="3032614"/>
                    <a:pt x="304023" y="3045314"/>
                    <a:pt x="304023" y="3045314"/>
                  </a:cubicBezTo>
                  <a:cubicBezTo>
                    <a:pt x="132548" y="3045314"/>
                    <a:pt x="4213" y="2944244"/>
                    <a:pt x="8532" y="2741697"/>
                  </a:cubicBezTo>
                  <a:cubicBezTo>
                    <a:pt x="8532" y="2741697"/>
                    <a:pt x="9630" y="2243156"/>
                    <a:pt x="4815" y="1096858"/>
                  </a:cubicBezTo>
                  <a:cubicBezTo>
                    <a:pt x="0" y="663668"/>
                    <a:pt x="25592" y="330596"/>
                    <a:pt x="25592" y="330596"/>
                  </a:cubicBezTo>
                  <a:cubicBezTo>
                    <a:pt x="27224" y="150571"/>
                    <a:pt x="143504" y="16918"/>
                    <a:pt x="278431" y="16918"/>
                  </a:cubicBezTo>
                  <a:close/>
                </a:path>
              </a:pathLst>
            </a:custGeom>
            <a:solidFill>
              <a:srgbClr val="FFF2F9"/>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41480" y="1166495"/>
            <a:ext cx="2951480" cy="1613535"/>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9280" b="21450"/>
          <a:stretch>
            <a:fillRect/>
          </a:stretch>
        </p:blipFill>
        <p:spPr>
          <a:xfrm>
            <a:off x="2218156" y="1992231"/>
            <a:ext cx="1212459" cy="187564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321843" y="6662709"/>
            <a:ext cx="1758850" cy="2103259"/>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689468" flipH="1">
            <a:off x="1771650" y="7373620"/>
            <a:ext cx="1247140" cy="1753235"/>
          </a:xfrm>
          <a:prstGeom prst="rect">
            <a:avLst/>
          </a:prstGeom>
        </p:spPr>
      </p:pic>
      <p:sp>
        <p:nvSpPr>
          <p:cNvPr id="476" name="Google Shape;476;p38"/>
          <p:cNvSpPr txBox="1">
            <a:spLocks noGrp="1"/>
          </p:cNvSpPr>
          <p:nvPr/>
        </p:nvSpPr>
        <p:spPr>
          <a:xfrm rot="-640">
            <a:off x="2206625" y="3317240"/>
            <a:ext cx="13600430" cy="353377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Hammersmith One" panose="02010703030501060504"/>
              <a:buNone/>
              <a:defRPr sz="4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7200" b="1" dirty="0" smtClean="0">
                <a:solidFill>
                  <a:schemeClr val="tx1"/>
                </a:solidFill>
                <a:latin typeface="Arial" panose="020B0604020202020204" pitchFamily="34" charset="0"/>
                <a:cs typeface="Arial" panose="020B0604020202020204" pitchFamily="34" charset="0"/>
              </a:rPr>
              <a:t>CHÀO MỪNG CÁC EM </a:t>
            </a:r>
            <a:br>
              <a:rPr lang="en-US" sz="7200" b="1" dirty="0" smtClean="0">
                <a:solidFill>
                  <a:schemeClr val="tx1"/>
                </a:solidFill>
                <a:latin typeface="Arial" panose="020B0604020202020204" pitchFamily="34" charset="0"/>
                <a:cs typeface="Arial" panose="020B0604020202020204" pitchFamily="34" charset="0"/>
              </a:rPr>
            </a:br>
            <a:r>
              <a:rPr lang="en-US" sz="7200" b="1" dirty="0" smtClean="0">
                <a:solidFill>
                  <a:schemeClr val="tx1"/>
                </a:solidFill>
                <a:latin typeface="Arial" panose="020B0604020202020204" pitchFamily="34" charset="0"/>
                <a:cs typeface="Arial" panose="020B0604020202020204" pitchFamily="34" charset="0"/>
              </a:rPr>
              <a:t>ĐẾN VỚI TIẾT HỌC HÔM NAY!</a:t>
            </a:r>
            <a:endParaRPr lang="en-US" sz="72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barn(inVertical)">
                                      <p:cBhvr>
                                        <p:cTn id="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1232535" y="777875"/>
            <a:ext cx="15448915" cy="8768715"/>
            <a:chOff x="0" y="0"/>
            <a:chExt cx="4452441" cy="1879496"/>
          </a:xfrm>
          <a:solidFill>
            <a:schemeClr val="accent5">
              <a:lumMod val="20000"/>
              <a:lumOff val="80000"/>
            </a:schemeClr>
          </a:solidFill>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600" y="495300"/>
            <a:ext cx="1772285" cy="1706245"/>
          </a:xfrm>
          <a:prstGeom prst="rect">
            <a:avLst/>
          </a:prstGeom>
        </p:spPr>
      </p:pic>
      <p:sp>
        <p:nvSpPr>
          <p:cNvPr id="18" name="TextBox 18"/>
          <p:cNvSpPr txBox="1"/>
          <p:nvPr/>
        </p:nvSpPr>
        <p:spPr>
          <a:xfrm>
            <a:off x="2625090" y="3162300"/>
            <a:ext cx="12464415" cy="553974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spc="70">
                <a:latin typeface="Arial" panose="020B0604020202020204" pitchFamily="34" charset="0"/>
                <a:cs typeface="Arial" panose="020B0604020202020204" pitchFamily="34" charset="0"/>
              </a:rPr>
              <a:t>Dùng ống đong lấy 50 mL dung dịch HCl 0,5 M cho vào cốc phản ứng, lắp nhiệt kế lên giá sao cho đầu nhiệt kế nhúng vào dung dịch trong cốc (Hình 17.1). Đọc nhiệt độ dung dịch.</a:t>
            </a:r>
            <a:endParaRPr lang="en-US" sz="4000" spc="7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latin typeface="Arial" panose="020B0604020202020204" pitchFamily="34" charset="0"/>
                <a:cs typeface="Arial" panose="020B0604020202020204" pitchFamily="34" charset="0"/>
              </a:rPr>
              <a:t>Dùng ống đong khác lấy 50 mL dung dịch NaOH 0,5 M cho vào cốc phản ứng. Khuấy nhẹ.</a:t>
            </a:r>
            <a:endParaRPr lang="en-US" sz="4000" spc="70">
              <a:latin typeface="Arial" panose="020B0604020202020204" pitchFamily="34" charset="0"/>
              <a:cs typeface="Arial" panose="020B0604020202020204" pitchFamily="34" charset="0"/>
            </a:endParaRPr>
          </a:p>
        </p:txBody>
      </p:sp>
      <p:sp>
        <p:nvSpPr>
          <p:cNvPr id="21" name="TextBox 21"/>
          <p:cNvSpPr txBox="1"/>
          <p:nvPr/>
        </p:nvSpPr>
        <p:spPr>
          <a:xfrm>
            <a:off x="2057400" y="16383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Cách tiến hành</a:t>
            </a:r>
            <a:endParaRPr lang="en-US" sz="6000" b="1" spc="180">
              <a:solidFill>
                <a:srgbClr val="9B404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1459865" y="701675"/>
            <a:ext cx="15272385" cy="862774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8" name="TextBox 18"/>
          <p:cNvSpPr txBox="1"/>
          <p:nvPr/>
        </p:nvSpPr>
        <p:spPr>
          <a:xfrm>
            <a:off x="2362200" y="2857500"/>
            <a:ext cx="13166725" cy="5539740"/>
          </a:xfrm>
          <a:prstGeom prst="rect">
            <a:avLst/>
          </a:prstGeom>
        </p:spPr>
        <p:txBody>
          <a:bodyPr wrap="square" lIns="0" tIns="0" rIns="0" bIns="0" rtlCol="0" anchor="t">
            <a:spAutoFit/>
          </a:bodyPr>
          <a:lstStyle/>
          <a:p>
            <a:pPr marL="571500" indent="-571500" algn="just">
              <a:lnSpc>
                <a:spcPct val="150000"/>
              </a:lnSpc>
              <a:buFont typeface="Wingdings" panose="05000000000000000000" charset="0"/>
              <a:buChar char="Ø"/>
            </a:pPr>
            <a:r>
              <a:rPr lang="en-US" sz="4000" spc="70">
                <a:solidFill>
                  <a:schemeClr val="tx1"/>
                </a:solidFill>
                <a:latin typeface="Arial" panose="020B0604020202020204" pitchFamily="34" charset="0"/>
                <a:cs typeface="Arial" panose="020B0604020202020204" pitchFamily="34" charset="0"/>
              </a:rPr>
              <a:t>1.Nhiệt độ trên nhiệt kế thay đổi như thế nào sau khi rót dung dịch NaOH vào cốc? Phản ứng trung hoà là toả nhiệt hay thu nhiệt?</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000" spc="70">
                <a:solidFill>
                  <a:schemeClr val="tx1"/>
                </a:solidFill>
                <a:latin typeface="Arial" panose="020B0604020202020204" pitchFamily="34" charset="0"/>
                <a:cs typeface="Arial" panose="020B0604020202020204" pitchFamily="34" charset="0"/>
              </a:rPr>
              <a:t>2. Trong thí nghiệm trên, nếu thay các dung dịch HCl và NaOH bằng các dung dịch loãng hơn thì nhiệt độ thay đổi như thế nào so với thí nghiệm trên?</a:t>
            </a:r>
            <a:endParaRPr lang="en-US" sz="4000"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209800" y="12573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Câu hỏi</a:t>
            </a:r>
            <a:endParaRPr lang="en-US" sz="6000" b="1" spc="180">
              <a:solidFill>
                <a:srgbClr val="9B4040"/>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20000">
            <a:off x="10901045" y="17272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arn(inVertical)">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barn(inVertical)">
                                      <p:cBhvr>
                                        <p:cTn id="2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312003" y="11049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15174436" y="1672016"/>
            <a:ext cx="1019004" cy="1364075"/>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66672" y="7554595"/>
            <a:ext cx="1722199" cy="2059430"/>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325472" y="7554595"/>
            <a:ext cx="1722199" cy="2059430"/>
          </a:xfrm>
          <a:prstGeom prst="rect">
            <a:avLst/>
          </a:prstGeom>
        </p:spPr>
      </p:pic>
      <p:sp>
        <p:nvSpPr>
          <p:cNvPr id="190" name="Text Box 189"/>
          <p:cNvSpPr txBox="1"/>
          <p:nvPr/>
        </p:nvSpPr>
        <p:spPr>
          <a:xfrm>
            <a:off x="2971800" y="2628900"/>
            <a:ext cx="12085955" cy="5631180"/>
          </a:xfrm>
          <a:prstGeom prst="rect">
            <a:avLst/>
          </a:prstGeom>
          <a:noFill/>
          <a:ln w="9525">
            <a:noFill/>
          </a:ln>
        </p:spPr>
        <p:txBody>
          <a:bodyPr wrap="square">
            <a:spAutoFit/>
          </a:bodyPr>
          <a:p>
            <a:pPr indent="0">
              <a:lnSpc>
                <a:spcPct val="150000"/>
              </a:lnSpc>
            </a:pPr>
            <a:r>
              <a:rPr lang="en-US" sz="4000" b="0">
                <a:solidFill>
                  <a:srgbClr val="000000"/>
                </a:solidFill>
                <a:latin typeface="Arial" panose="020B0604020202020204" pitchFamily="34" charset="0"/>
                <a:cs typeface="Arial" panose="020B0604020202020204" pitchFamily="34" charset="0"/>
              </a:rPr>
              <a:t>1. Sau khi rót dung dịch NaOH vào cốc thì nhiệt độ trên nhiệt kế tăng dần.⇒ Phản ứng tỏa nhiệt.2.</a:t>
            </a:r>
            <a:r>
              <a:rPr lang="en-US" sz="4000" b="0">
                <a:latin typeface="Arial" panose="020B0604020202020204" pitchFamily="34" charset="0"/>
                <a:cs typeface="Arial" panose="020B0604020202020204" pitchFamily="34" charset="0"/>
              </a:rPr>
              <a:t> Nếu thay các dung dịch HCl và NaOH bằng các dung dịch loãng hơn thì nhiệt độ sau phản ứng vẫn tăng nhưng tăng ít hơn so với thí nghiệm trên.</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arn(inVertical)">
                                      <p:cBhvr>
                                        <p:cTn id="12" dur="500"/>
                                        <p:tgtEl>
                                          <p:spTgt spid="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831276"/>
            <a:ext cx="16230600" cy="8624448"/>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8046272">
            <a:off x="7082790" y="5591810"/>
            <a:ext cx="967740" cy="1427480"/>
          </a:xfrm>
          <a:prstGeom prst="rect">
            <a:avLst/>
          </a:prstGeom>
        </p:spPr>
      </p:pic>
      <p:sp>
        <p:nvSpPr>
          <p:cNvPr id="12" name="TextBox 10"/>
          <p:cNvSpPr txBox="1"/>
          <p:nvPr/>
        </p:nvSpPr>
        <p:spPr>
          <a:xfrm>
            <a:off x="0" y="1485900"/>
            <a:ext cx="14552930" cy="1107440"/>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2. Biến thiên enthalpy của phản ứng </a:t>
            </a:r>
            <a:endParaRPr lang="en-US" sz="4800" b="1" spc="70">
              <a:latin typeface="Arial" panose="020B0604020202020204" pitchFamily="34" charset="0"/>
              <a:cs typeface="Arial" panose="020B0604020202020204" pitchFamily="34" charset="0"/>
            </a:endParaRPr>
          </a:p>
        </p:txBody>
      </p:sp>
      <p:sp>
        <p:nvSpPr>
          <p:cNvPr id="19" name="Cloud 18"/>
          <p:cNvSpPr/>
          <p:nvPr/>
        </p:nvSpPr>
        <p:spPr>
          <a:xfrm>
            <a:off x="8378825" y="3625850"/>
            <a:ext cx="8972550" cy="6148705"/>
          </a:xfrm>
          <a:prstGeom prst="cloud">
            <a:avLst/>
          </a:prstGeom>
          <a:solidFill>
            <a:schemeClr val="accent6">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19"/>
          <p:cNvSpPr txBox="1"/>
          <p:nvPr/>
        </p:nvSpPr>
        <p:spPr>
          <a:xfrm>
            <a:off x="2590800" y="3625850"/>
            <a:ext cx="6377305" cy="1938020"/>
          </a:xfrm>
          <a:prstGeom prst="rect">
            <a:avLst/>
          </a:prstGeom>
          <a:noFill/>
          <a:ln w="9525">
            <a:noFill/>
          </a:ln>
        </p:spPr>
        <p:txBody>
          <a:bodyPr wrap="square">
            <a:spAutoFit/>
          </a:bodyPr>
          <a:p>
            <a:pPr indent="0" algn="ctr">
              <a:lnSpc>
                <a:spcPct val="150000"/>
              </a:lnSpc>
            </a:pPr>
            <a:r>
              <a:rPr lang="en-US" sz="4000" b="0">
                <a:solidFill>
                  <a:srgbClr val="000000"/>
                </a:solidFill>
                <a:latin typeface="Arial" panose="020B0604020202020204" pitchFamily="34" charset="0"/>
                <a:cs typeface="Arial" panose="020B0604020202020204" pitchFamily="34" charset="0"/>
              </a:rPr>
              <a:t>Hãy nêu khái niệm biến thiên enthalpy </a:t>
            </a:r>
            <a:endParaRPr lang="en-US" sz="4000" b="0">
              <a:solidFill>
                <a:srgbClr val="000000"/>
              </a:solidFill>
              <a:latin typeface="Arial" panose="020B0604020202020204" pitchFamily="34" charset="0"/>
              <a:cs typeface="Arial" panose="020B0604020202020204" pitchFamily="34" charset="0"/>
            </a:endParaRPr>
          </a:p>
        </p:txBody>
      </p:sp>
      <p:pic>
        <p:nvPicPr>
          <p:cNvPr id="2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536906">
            <a:off x="883285" y="6466205"/>
            <a:ext cx="4737735" cy="3536950"/>
          </a:xfrm>
          <a:prstGeom prst="rect">
            <a:avLst/>
          </a:prstGeom>
        </p:spPr>
      </p:pic>
      <p:sp>
        <p:nvSpPr>
          <p:cNvPr id="190" name="Text Box 189"/>
          <p:cNvSpPr txBox="1"/>
          <p:nvPr/>
        </p:nvSpPr>
        <p:spPr>
          <a:xfrm>
            <a:off x="2362200" y="2857500"/>
            <a:ext cx="7491730" cy="768350"/>
          </a:xfrm>
          <a:prstGeom prst="rect">
            <a:avLst/>
          </a:prstGeom>
          <a:noFill/>
          <a:ln w="9525">
            <a:noFill/>
          </a:ln>
        </p:spPr>
        <p:txBody>
          <a:bodyPr wrap="square">
            <a:spAutoFit/>
          </a:bodyPr>
          <a:p>
            <a:pPr indent="0"/>
            <a:r>
              <a:rPr lang="en-US" sz="4400" b="1">
                <a:latin typeface="Arial" panose="020B0604020202020204" pitchFamily="34" charset="0"/>
                <a:cs typeface="Calibri" panose="020F0502020204030204" charset="0"/>
              </a:rPr>
              <a:t>2.1. Biến thiên enthalpy</a:t>
            </a:r>
            <a:endParaRPr lang="en-US" sz="4400" b="1">
              <a:latin typeface="Arial" panose="020B0604020202020204" pitchFamily="34" charset="0"/>
              <a:cs typeface="Calibri" panose="020F0502020204030204" charset="0"/>
            </a:endParaRPr>
          </a:p>
        </p:txBody>
      </p:sp>
      <p:sp>
        <p:nvSpPr>
          <p:cNvPr id="5" name="Text Box 4"/>
          <p:cNvSpPr txBox="1"/>
          <p:nvPr/>
        </p:nvSpPr>
        <p:spPr>
          <a:xfrm>
            <a:off x="9296400" y="4807585"/>
            <a:ext cx="7825740" cy="3784600"/>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Ở điều kiện áp suất không đổi, nhiệt lượng tỏa ra hay thu vào của phản ứng gọi là </a:t>
            </a:r>
            <a:r>
              <a:rPr lang="en-US" sz="4000" b="1">
                <a:latin typeface="Arial" panose="020B0604020202020204" pitchFamily="34" charset="0"/>
                <a:cs typeface="Arial" panose="020B0604020202020204" pitchFamily="34" charset="0"/>
              </a:rPr>
              <a:t>biến thiên enthalpy </a:t>
            </a:r>
            <a:r>
              <a:rPr lang="en-US" sz="4000" b="0">
                <a:latin typeface="Arial" panose="020B0604020202020204" pitchFamily="34" charset="0"/>
                <a:cs typeface="Arial" panose="020B0604020202020204" pitchFamily="34" charset="0"/>
              </a:rPr>
              <a:t>của phản ứng.</a:t>
            </a:r>
            <a:endParaRPr lang="en-US" sz="400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1000"/>
                                        <p:tgtEl>
                                          <p:spTgt spid="190"/>
                                        </p:tgtEl>
                                      </p:cBhvr>
                                    </p:animEffect>
                                    <p:anim calcmode="lin" valueType="num">
                                      <p:cBhvr>
                                        <p:cTn id="15" dur="1000" fill="hold"/>
                                        <p:tgtEl>
                                          <p:spTgt spid="190"/>
                                        </p:tgtEl>
                                        <p:attrNameLst>
                                          <p:attrName>ppt_x</p:attrName>
                                        </p:attrNameLst>
                                      </p:cBhvr>
                                      <p:tavLst>
                                        <p:tav tm="0">
                                          <p:val>
                                            <p:strVal val="#ppt_x"/>
                                          </p:val>
                                        </p:tav>
                                        <p:tav tm="100000">
                                          <p:val>
                                            <p:strVal val="#ppt_x"/>
                                          </p:val>
                                        </p:tav>
                                      </p:tavLst>
                                    </p:anim>
                                    <p:anim calcmode="lin" valueType="num">
                                      <p:cBhvr>
                                        <p:cTn id="16"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0" grpId="0"/>
      <p:bldP spid="20" grpId="0"/>
      <p:bldP spid="5"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8" name="Group 8"/>
          <p:cNvGrpSpPr/>
          <p:nvPr/>
        </p:nvGrpSpPr>
        <p:grpSpPr>
          <a:xfrm rot="-10800000">
            <a:off x="2286000" y="1943100"/>
            <a:ext cx="14685645" cy="3307080"/>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14600" y="2781300"/>
            <a:ext cx="1415415" cy="1405255"/>
          </a:xfrm>
          <a:prstGeom prst="rect">
            <a:avLst/>
          </a:prstGeom>
        </p:spPr>
      </p:pic>
      <p:sp>
        <p:nvSpPr>
          <p:cNvPr id="19" name="TextBox 19"/>
          <p:cNvSpPr txBox="1"/>
          <p:nvPr/>
        </p:nvSpPr>
        <p:spPr>
          <a:xfrm>
            <a:off x="4343400" y="2166620"/>
            <a:ext cx="12043410" cy="276987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b="1" spc="70">
                <a:solidFill>
                  <a:srgbClr val="9B4040"/>
                </a:solidFill>
                <a:latin typeface="Arial" panose="020B0604020202020204" pitchFamily="34" charset="0"/>
                <a:cs typeface="Arial" panose="020B0604020202020204" pitchFamily="34" charset="0"/>
              </a:rPr>
              <a:t>Biến thiên enthalpy của các phản ứng phụ thuộc vào gì? </a:t>
            </a:r>
            <a:endParaRPr lang="en-US" sz="4000" b="1" spc="70">
              <a:solidFill>
                <a:srgbClr val="9B404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spc="70">
                <a:solidFill>
                  <a:srgbClr val="9B4040"/>
                </a:solidFill>
                <a:latin typeface="Arial" panose="020B0604020202020204" pitchFamily="34" charset="0"/>
                <a:cs typeface="Arial" panose="020B0604020202020204" pitchFamily="34" charset="0"/>
              </a:rPr>
              <a:t>Biến thiên enthalpy chuẩn là gì? </a:t>
            </a:r>
            <a:endParaRPr lang="en-US" sz="40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400" y="310515"/>
            <a:ext cx="1164590" cy="1392555"/>
          </a:xfrm>
          <a:prstGeom prst="rect">
            <a:avLst/>
          </a:prstGeom>
        </p:spPr>
      </p:pic>
      <p:grpSp>
        <p:nvGrpSpPr>
          <p:cNvPr id="16" name="Group 6"/>
          <p:cNvGrpSpPr/>
          <p:nvPr/>
        </p:nvGrpSpPr>
        <p:grpSpPr>
          <a:xfrm rot="-10800000">
            <a:off x="2286000" y="5577205"/>
            <a:ext cx="14591030" cy="363791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15" name="Text Box 14"/>
          <p:cNvSpPr txBox="1"/>
          <p:nvPr/>
        </p:nvSpPr>
        <p:spPr>
          <a:xfrm>
            <a:off x="2971800" y="5905500"/>
            <a:ext cx="12940665" cy="2861310"/>
          </a:xfrm>
          <a:prstGeom prst="rect">
            <a:avLst/>
          </a:prstGeom>
          <a:noFill/>
        </p:spPr>
        <p:txBody>
          <a:bodyPr wrap="square" rtlCol="0" anchor="t">
            <a:spAutoFit/>
          </a:bodyPr>
          <a:p>
            <a:pPr marL="571500" indent="-571500" algn="just">
              <a:lnSpc>
                <a:spcPct val="150000"/>
              </a:lnSpc>
              <a:buFont typeface="Wingdings" panose="05000000000000000000" charset="0"/>
              <a:buChar char="Ø"/>
            </a:pPr>
            <a:r>
              <a:rPr lang="en-US" sz="4000" b="1">
                <a:latin typeface="Arial" panose="020B0604020202020204" pitchFamily="34" charset="0"/>
                <a:cs typeface="Arial" panose="020B0604020202020204" pitchFamily="34" charset="0"/>
                <a:sym typeface="+mn-ea"/>
              </a:rPr>
              <a:t>Biến thiên enthalpy</a:t>
            </a:r>
            <a:r>
              <a:rPr lang="en-US" sz="4000">
                <a:latin typeface="Arial" panose="020B0604020202020204" pitchFamily="34" charset="0"/>
                <a:cs typeface="Arial" panose="020B0604020202020204" pitchFamily="34" charset="0"/>
                <a:sym typeface="+mn-ea"/>
              </a:rPr>
              <a:t> của các phản ứng phụ thuộc vào điều kiện xảy ra phản ứng (như nhiệt độ, áp suất) và trạng thái vật lí của các chất.</a:t>
            </a:r>
            <a:endParaRPr lang="en-US" sz="4000">
              <a:latin typeface="Arial" panose="020B0604020202020204" pitchFamily="34" charset="0"/>
              <a:cs typeface="Arial" panose="020B0604020202020204" pitchFamily="34" charset="0"/>
              <a:sym typeface="+mn-ea"/>
            </a:endParaRPr>
          </a:p>
        </p:txBody>
      </p:sp>
      <p:pic>
        <p:nvPicPr>
          <p:cNvPr id="2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773400" y="4305300"/>
            <a:ext cx="1924685" cy="1849755"/>
          </a:xfrm>
          <a:prstGeom prst="rect">
            <a:avLst/>
          </a:prstGeom>
        </p:spPr>
      </p:pic>
      <p:pic>
        <p:nvPicPr>
          <p:cNvPr id="2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704340" y="8326120"/>
            <a:ext cx="1758315" cy="1690370"/>
          </a:xfrm>
          <a:prstGeom prst="rect">
            <a:avLst/>
          </a:prstGeom>
        </p:spPr>
      </p:pic>
      <p:sp>
        <p:nvSpPr>
          <p:cNvPr id="190" name="Text Box 189"/>
          <p:cNvSpPr txBox="1"/>
          <p:nvPr/>
        </p:nvSpPr>
        <p:spPr>
          <a:xfrm>
            <a:off x="2209800" y="419100"/>
            <a:ext cx="10200640" cy="1106805"/>
          </a:xfrm>
          <a:prstGeom prst="rect">
            <a:avLst/>
          </a:prstGeom>
          <a:noFill/>
          <a:ln w="9525">
            <a:noFill/>
          </a:ln>
        </p:spPr>
        <p:txBody>
          <a:bodyPr wrap="square">
            <a:spAutoFit/>
          </a:bodyPr>
          <a:p>
            <a:pPr indent="0">
              <a:lnSpc>
                <a:spcPct val="150000"/>
              </a:lnSpc>
            </a:pPr>
            <a:r>
              <a:rPr lang="en-US" sz="4400" b="1">
                <a:latin typeface="Arial" panose="020B0604020202020204" pitchFamily="34" charset="0"/>
                <a:cs typeface="Times New Roman" panose="02020603050405020304" charset="0"/>
              </a:rPr>
              <a:t>2.2. Biến thiên enthalpy chuẩn</a:t>
            </a:r>
            <a:endParaRPr lang="en-US" sz="4400" b="1">
              <a:latin typeface="Arial" panose="020B0604020202020204" pitchFamily="34" charset="0"/>
              <a:cs typeface="Times New Roman" panose="02020603050405020304" charset="0"/>
            </a:endParaRPr>
          </a:p>
        </p:txBody>
      </p:sp>
      <p:pic>
        <p:nvPicPr>
          <p:cNvPr id="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9306272">
            <a:off x="1419225" y="4838700"/>
            <a:ext cx="1009015" cy="1488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barn(inVertical)">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833680" y="8945451"/>
            <a:ext cx="6490007" cy="2047321"/>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6902430" y="8507730"/>
            <a:ext cx="1318895" cy="157734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2400" y="5295900"/>
            <a:ext cx="1164590" cy="1392555"/>
          </a:xfrm>
          <a:prstGeom prst="rect">
            <a:avLst/>
          </a:prstGeom>
        </p:spPr>
      </p:pic>
      <p:grpSp>
        <p:nvGrpSpPr>
          <p:cNvPr id="16" name="Group 6"/>
          <p:cNvGrpSpPr/>
          <p:nvPr/>
        </p:nvGrpSpPr>
        <p:grpSpPr>
          <a:xfrm rot="-10800000">
            <a:off x="2035810" y="2073910"/>
            <a:ext cx="15006955" cy="632650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mc:AlternateContent xmlns:mc="http://schemas.openxmlformats.org/markup-compatibility/2006">
        <mc:Choice xmlns:a14="http://schemas.microsoft.com/office/drawing/2010/main" Requires="a14">
          <p:sp>
            <p:nvSpPr>
              <p:cNvPr id="4" name="Text Box 3"/>
              <p:cNvSpPr txBox="1"/>
              <p:nvPr/>
            </p:nvSpPr>
            <p:spPr>
              <a:xfrm>
                <a:off x="3200400" y="2933700"/>
                <a:ext cx="12864465" cy="4718050"/>
              </a:xfrm>
              <a:prstGeom prst="rect">
                <a:avLst/>
              </a:prstGeom>
              <a:noFill/>
            </p:spPr>
            <p:txBody>
              <a:bodyPr wrap="square" rtlCol="0" anchor="t">
                <a:spAutoFit/>
              </a:bodyPr>
              <a:p>
                <a:pPr indent="0" algn="just">
                  <a:lnSpc>
                    <a:spcPct val="150000"/>
                  </a:lnSpc>
                  <a:buFont typeface="Arial" panose="020B0604020202020204" pitchFamily="34" charset="0"/>
                  <a:buNone/>
                </a:pPr>
                <a:r>
                  <a:rPr lang="en-US" sz="4000" b="1">
                    <a:latin typeface="Arial" panose="020B0604020202020204" pitchFamily="34" charset="0"/>
                    <a:cs typeface="Arial" panose="020B0604020202020204" pitchFamily="34" charset="0"/>
                    <a:sym typeface="+mn-ea"/>
                  </a:rPr>
                  <a:t> Biến thiên enthalpy chuẩn</a:t>
                </a:r>
                <a:r>
                  <a:rPr lang="en-US" sz="4000">
                    <a:latin typeface="Arial" panose="020B0604020202020204" pitchFamily="34" charset="0"/>
                    <a:cs typeface="Arial" panose="020B0604020202020204" pitchFamily="34" charset="0"/>
                    <a:sym typeface="+mn-ea"/>
                  </a:rPr>
                  <a:t> là nhiệt toả ra hay thu vào của phản ứng được xác định ở điều kiện chuẩn: áp suất 1 bar (đối với chất khí), nồng độ 1 mol/L (đối với chất tan trong dung dịch) và nhiệt độ thường được chọn là 25</a:t>
                </a:r>
                <a:r>
                  <a:rPr lang="en-US" sz="4000" baseline="30000">
                    <a:latin typeface="Arial" panose="020B0604020202020204" pitchFamily="34" charset="0"/>
                    <a:cs typeface="Arial" panose="020B0604020202020204" pitchFamily="34" charset="0"/>
                    <a:sym typeface="+mn-ea"/>
                  </a:rPr>
                  <a:t>o</a:t>
                </a:r>
                <a:r>
                  <a:rPr lang="en-US" sz="4000">
                    <a:latin typeface="Arial" panose="020B0604020202020204" pitchFamily="34" charset="0"/>
                    <a:cs typeface="Arial" panose="020B0604020202020204" pitchFamily="34" charset="0"/>
                    <a:sym typeface="+mn-ea"/>
                  </a:rPr>
                  <a:t>C (298K), kí hiệu ∆</a:t>
                </a:r>
                <a:r>
                  <a:rPr lang="en-US" sz="400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endParaRPr lang="en-US" sz="4000">
                  <a:latin typeface="Arial" panose="020B0604020202020204" pitchFamily="34" charset="0"/>
                  <a:cs typeface="Arial" panose="020B0604020202020204" pitchFamily="34" charset="0"/>
                  <a:sym typeface="+mn-ea"/>
                </a:endParaRPr>
              </a:p>
            </p:txBody>
          </p:sp>
        </mc:Choice>
        <mc:Fallback>
          <p:sp>
            <p:nvSpPr>
              <p:cNvPr id="4" name="Text Box 3"/>
              <p:cNvSpPr txBox="1">
                <a:spLocks noRot="1" noChangeAspect="1" noMove="1" noResize="1" noEditPoints="1" noAdjustHandles="1" noChangeArrowheads="1" noChangeShapeType="1" noTextEdit="1"/>
              </p:cNvSpPr>
              <p:nvPr/>
            </p:nvSpPr>
            <p:spPr>
              <a:xfrm>
                <a:off x="3200400" y="2933700"/>
                <a:ext cx="12864465" cy="4718050"/>
              </a:xfrm>
              <a:prstGeom prst="rect">
                <a:avLst/>
              </a:prstGeom>
              <a:blipFill rotWithShape="1">
                <a:blip r:embed="rId3"/>
                <a:stretch>
                  <a:fillRect b="-242"/>
                </a:stretch>
              </a:blipFill>
            </p:spPr>
            <p:txBody>
              <a:bodyPr/>
              <a:lstStyle/>
              <a:p>
                <a:r>
                  <a:rPr lang="en-US" altLang="en-US">
                    <a:noFill/>
                  </a:rPr>
                  <a:t> </a:t>
                </a:r>
              </a:p>
            </p:txBody>
          </p:sp>
        </mc:Fallback>
      </mc:AlternateContent>
      <p:sp>
        <p:nvSpPr>
          <p:cNvPr id="5" name="Freeform 7"/>
          <p:cNvSpPr/>
          <p:nvPr/>
        </p:nvSpPr>
        <p:spPr>
          <a:xfrm rot="-10800000">
            <a:off x="2035813" y="2019300"/>
            <a:ext cx="15021152" cy="6326505"/>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chemeClr val="accent5">
              <a:lumMod val="20000"/>
              <a:lumOff val="80000"/>
            </a:schemeClr>
          </a:solidFill>
        </p:spPr>
      </p:sp>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9906272">
            <a:off x="1985010" y="922020"/>
            <a:ext cx="1330325" cy="1962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8" name="Group 8"/>
          <p:cNvGrpSpPr/>
          <p:nvPr/>
        </p:nvGrpSpPr>
        <p:grpSpPr>
          <a:xfrm rot="-10800000">
            <a:off x="2209800" y="2247900"/>
            <a:ext cx="13971270" cy="3307080"/>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438400" y="3086100"/>
            <a:ext cx="1415415" cy="1405255"/>
          </a:xfrm>
          <a:prstGeom prst="rect">
            <a:avLst/>
          </a:prstGeom>
        </p:spPr>
      </p:pic>
      <p:sp>
        <p:nvSpPr>
          <p:cNvPr id="19" name="TextBox 19"/>
          <p:cNvSpPr txBox="1"/>
          <p:nvPr/>
        </p:nvSpPr>
        <p:spPr>
          <a:xfrm>
            <a:off x="4267200" y="2705100"/>
            <a:ext cx="12043410" cy="2031365"/>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400" b="1" spc="70">
                <a:solidFill>
                  <a:srgbClr val="9B4040"/>
                </a:solidFill>
                <a:latin typeface="Arial" panose="020B0604020202020204" pitchFamily="34" charset="0"/>
                <a:cs typeface="Arial" panose="020B0604020202020204" pitchFamily="34" charset="0"/>
              </a:rPr>
              <a:t>∆</a:t>
            </a:r>
            <a:r>
              <a:rPr lang="en-US" sz="4400" b="1" spc="70" baseline="-25000">
                <a:solidFill>
                  <a:srgbClr val="9B4040"/>
                </a:solidFill>
                <a:latin typeface="Arial" panose="020B0604020202020204" pitchFamily="34" charset="0"/>
                <a:cs typeface="Arial" panose="020B0604020202020204" pitchFamily="34" charset="0"/>
              </a:rPr>
              <a:t>r</a:t>
            </a:r>
            <a:r>
              <a:rPr lang="en-US" sz="4400" b="1" spc="70">
                <a:solidFill>
                  <a:srgbClr val="9B4040"/>
                </a:solidFill>
                <a:latin typeface="Arial" panose="020B0604020202020204" pitchFamily="34" charset="0"/>
                <a:cs typeface="Arial" panose="020B0604020202020204" pitchFamily="34" charset="0"/>
              </a:rPr>
              <a:t>H &gt; 0: Phản ứng thu nhiệt.</a:t>
            </a:r>
            <a:endParaRPr lang="en-US" sz="4400" b="1" spc="70">
              <a:solidFill>
                <a:srgbClr val="9B404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400" b="1" spc="70">
                <a:solidFill>
                  <a:srgbClr val="9B4040"/>
                </a:solidFill>
                <a:latin typeface="Arial" panose="020B0604020202020204" pitchFamily="34" charset="0"/>
                <a:cs typeface="Arial" panose="020B0604020202020204" pitchFamily="34" charset="0"/>
              </a:rPr>
              <a:t>∆</a:t>
            </a:r>
            <a:r>
              <a:rPr lang="en-US" sz="4400" b="1" spc="70" baseline="-25000">
                <a:solidFill>
                  <a:srgbClr val="9B4040"/>
                </a:solidFill>
                <a:latin typeface="Arial" panose="020B0604020202020204" pitchFamily="34" charset="0"/>
                <a:cs typeface="Arial" panose="020B0604020202020204" pitchFamily="34" charset="0"/>
              </a:rPr>
              <a:t>r</a:t>
            </a:r>
            <a:r>
              <a:rPr lang="en-US" sz="4400" b="1" spc="70">
                <a:solidFill>
                  <a:srgbClr val="9B4040"/>
                </a:solidFill>
                <a:latin typeface="Arial" panose="020B0604020202020204" pitchFamily="34" charset="0"/>
                <a:cs typeface="Arial" panose="020B0604020202020204" pitchFamily="34" charset="0"/>
              </a:rPr>
              <a:t>H &lt; 0: Phản ứng tỏa nhiệt. </a:t>
            </a:r>
            <a:endParaRPr lang="en-US" sz="44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400" y="310515"/>
            <a:ext cx="1164590" cy="1392555"/>
          </a:xfrm>
          <a:prstGeom prst="rect">
            <a:avLst/>
          </a:prstGeom>
        </p:spPr>
      </p:pic>
      <p:grpSp>
        <p:nvGrpSpPr>
          <p:cNvPr id="16" name="Group 6"/>
          <p:cNvGrpSpPr/>
          <p:nvPr/>
        </p:nvGrpSpPr>
        <p:grpSpPr>
          <a:xfrm rot="-10800000">
            <a:off x="2209800" y="5882005"/>
            <a:ext cx="14032230" cy="363791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15" name="Text Box 14"/>
          <p:cNvSpPr txBox="1"/>
          <p:nvPr/>
        </p:nvSpPr>
        <p:spPr>
          <a:xfrm>
            <a:off x="2590800" y="6667500"/>
            <a:ext cx="12940665" cy="1938020"/>
          </a:xfrm>
          <a:prstGeom prst="rect">
            <a:avLst/>
          </a:prstGeom>
          <a:noFill/>
        </p:spPr>
        <p:txBody>
          <a:bodyPr wrap="square" rtlCol="0" anchor="t">
            <a:spAutoFit/>
          </a:bodyPr>
          <a:p>
            <a:pPr indent="0" algn="just">
              <a:lnSpc>
                <a:spcPct val="150000"/>
              </a:lnSpc>
              <a:buFont typeface="Wingdings" panose="05000000000000000000" charset="0"/>
              <a:buNone/>
            </a:pPr>
            <a:r>
              <a:rPr lang="en-US" sz="4000">
                <a:latin typeface="Arial" panose="020B0604020202020204" pitchFamily="34" charset="0"/>
                <a:cs typeface="Arial" panose="020B0604020202020204" pitchFamily="34" charset="0"/>
                <a:sym typeface="+mn-ea"/>
              </a:rPr>
              <a:t>Giá trị tuyệt đối của biến thiên enthalpy càng lớn thì lượng nhiệt tỏa ra hay thu vào vủa phản ứng càng nhiều.</a:t>
            </a:r>
            <a:endParaRPr lang="en-US" sz="4000">
              <a:latin typeface="Arial" panose="020B0604020202020204" pitchFamily="34" charset="0"/>
              <a:cs typeface="Arial" panose="020B0604020202020204" pitchFamily="34" charset="0"/>
              <a:sym typeface="+mn-ea"/>
            </a:endParaRPr>
          </a:p>
        </p:txBody>
      </p:sp>
      <p:pic>
        <p:nvPicPr>
          <p:cNvPr id="2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773400" y="4305300"/>
            <a:ext cx="1924685" cy="1849755"/>
          </a:xfrm>
          <a:prstGeom prst="rect">
            <a:avLst/>
          </a:prstGeom>
        </p:spPr>
      </p:pic>
      <p:pic>
        <p:nvPicPr>
          <p:cNvPr id="2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628140" y="8630920"/>
            <a:ext cx="1758315" cy="1690370"/>
          </a:xfrm>
          <a:prstGeom prst="rect">
            <a:avLst/>
          </a:prstGeom>
        </p:spPr>
      </p:pic>
      <p:sp>
        <p:nvSpPr>
          <p:cNvPr id="190" name="Text Box 189"/>
          <p:cNvSpPr txBox="1"/>
          <p:nvPr/>
        </p:nvSpPr>
        <p:spPr>
          <a:xfrm>
            <a:off x="2202815" y="647700"/>
            <a:ext cx="10200640" cy="1106805"/>
          </a:xfrm>
          <a:prstGeom prst="rect">
            <a:avLst/>
          </a:prstGeom>
          <a:noFill/>
          <a:ln w="9525">
            <a:noFill/>
          </a:ln>
        </p:spPr>
        <p:txBody>
          <a:bodyPr wrap="square">
            <a:spAutoFit/>
          </a:bodyPr>
          <a:p>
            <a:pPr indent="0">
              <a:lnSpc>
                <a:spcPct val="150000"/>
              </a:lnSpc>
            </a:pPr>
            <a:r>
              <a:rPr lang="en-US" sz="4400" b="1">
                <a:latin typeface="Arial" panose="020B0604020202020204" pitchFamily="34" charset="0"/>
                <a:cs typeface="Times New Roman" panose="02020603050405020304" charset="0"/>
              </a:rPr>
              <a:t>2.3. Ý nghĩa của biến thiên enthalpy</a:t>
            </a:r>
            <a:endParaRPr lang="en-US" sz="4400" b="1">
              <a:latin typeface="Arial" panose="020B0604020202020204"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1000"/>
                                        <p:tgtEl>
                                          <p:spTgt spid="190"/>
                                        </p:tgtEl>
                                      </p:cBhvr>
                                    </p:animEffect>
                                    <p:anim calcmode="lin" valueType="num">
                                      <p:cBhvr>
                                        <p:cTn id="22" dur="1000" fill="hold"/>
                                        <p:tgtEl>
                                          <p:spTgt spid="190"/>
                                        </p:tgtEl>
                                        <p:attrNameLst>
                                          <p:attrName>ppt_x</p:attrName>
                                        </p:attrNameLst>
                                      </p:cBhvr>
                                      <p:tavLst>
                                        <p:tav tm="0">
                                          <p:val>
                                            <p:strVal val="#ppt_x"/>
                                          </p:val>
                                        </p:tav>
                                        <p:tav tm="100000">
                                          <p:val>
                                            <p:strVal val="#ppt_x"/>
                                          </p:val>
                                        </p:tav>
                                      </p:tavLst>
                                    </p:anim>
                                    <p:anim calcmode="lin" valueType="num">
                                      <p:cBhvr>
                                        <p:cTn id="23"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1000"/>
                                        <p:tgtEl>
                                          <p:spTgt spid="19">
                                            <p:txEl>
                                              <p:pRg st="0" end="0"/>
                                            </p:txEl>
                                          </p:spTgt>
                                        </p:tgtEl>
                                      </p:cBhvr>
                                    </p:animEffect>
                                    <p:anim calcmode="lin" valueType="num">
                                      <p:cBhvr>
                                        <p:cTn id="2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1000"/>
                                        <p:tgtEl>
                                          <p:spTgt spid="19">
                                            <p:txEl>
                                              <p:pRg st="1" end="1"/>
                                            </p:txEl>
                                          </p:spTgt>
                                        </p:tgtEl>
                                      </p:cBhvr>
                                    </p:animEffect>
                                    <p:anim calcmode="lin" valueType="num">
                                      <p:cBhvr>
                                        <p:cTn id="3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1459865" y="701675"/>
            <a:ext cx="15272385" cy="862774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8" name="TextBox 18"/>
          <p:cNvSpPr txBox="1"/>
          <p:nvPr/>
        </p:nvSpPr>
        <p:spPr>
          <a:xfrm>
            <a:off x="2426335" y="2781300"/>
            <a:ext cx="13166725" cy="5539740"/>
          </a:xfrm>
          <a:prstGeom prst="rect">
            <a:avLst/>
          </a:prstGeom>
        </p:spPr>
        <p:txBody>
          <a:bodyPr wrap="square" lIns="0" tIns="0" rIns="0" bIns="0" rtlCol="0" anchor="t">
            <a:spAutoFit/>
          </a:bodyPr>
          <a:lstStyle/>
          <a:p>
            <a:pPr indent="0" algn="just">
              <a:lnSpc>
                <a:spcPct val="150000"/>
              </a:lnSpc>
              <a:buFont typeface="Wingdings" panose="05000000000000000000" charset="0"/>
              <a:buNone/>
            </a:pPr>
            <a:r>
              <a:rPr lang="en-US" sz="4000" b="1" spc="70">
                <a:solidFill>
                  <a:schemeClr val="tx1"/>
                </a:solidFill>
                <a:latin typeface="Arial" panose="020B0604020202020204" pitchFamily="34" charset="0"/>
                <a:cs typeface="Arial" panose="020B0604020202020204" pitchFamily="34" charset="0"/>
              </a:rPr>
              <a:t>Câu 2: </a:t>
            </a:r>
            <a:r>
              <a:rPr lang="en-US" sz="4000" spc="70">
                <a:solidFill>
                  <a:schemeClr val="tx1"/>
                </a:solidFill>
                <a:latin typeface="Arial" panose="020B0604020202020204" pitchFamily="34" charset="0"/>
                <a:cs typeface="Arial" panose="020B0604020202020204" pitchFamily="34" charset="0"/>
              </a:rPr>
              <a:t>Cho các phương trình nhiệt hoá học:</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Wingdings" panose="05000000000000000000" charset="0"/>
              <a:buNone/>
            </a:pPr>
            <a:r>
              <a:rPr lang="en-US" sz="4000" spc="70">
                <a:solidFill>
                  <a:schemeClr val="tx1"/>
                </a:solidFill>
                <a:latin typeface="Arial" panose="020B0604020202020204" pitchFamily="34" charset="0"/>
                <a:cs typeface="Arial" panose="020B0604020202020204" pitchFamily="34" charset="0"/>
              </a:rPr>
              <a:t>(1) CaCO</a:t>
            </a:r>
            <a:r>
              <a:rPr lang="en-US" sz="4000" spc="70" baseline="-25000">
                <a:solidFill>
                  <a:schemeClr val="tx1"/>
                </a:solidFill>
                <a:latin typeface="Arial" panose="020B0604020202020204" pitchFamily="34" charset="0"/>
                <a:cs typeface="Arial" panose="020B0604020202020204" pitchFamily="34" charset="0"/>
              </a:rPr>
              <a:t>3</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 CaO</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 CO</a:t>
            </a:r>
            <a:r>
              <a:rPr lang="en-US" sz="4000" spc="70" baseline="-25000">
                <a:solidFill>
                  <a:schemeClr val="tx1"/>
                </a:solidFill>
                <a:latin typeface="Arial" panose="020B0604020202020204" pitchFamily="34" charset="0"/>
                <a:cs typeface="Arial" panose="020B0604020202020204" pitchFamily="34" charset="0"/>
              </a:rPr>
              <a:t>2</a:t>
            </a:r>
            <a:r>
              <a:rPr lang="en-US" sz="4000" i="1" spc="70">
                <a:solidFill>
                  <a:schemeClr val="tx1"/>
                </a:solidFill>
                <a:latin typeface="Arial" panose="020B0604020202020204" pitchFamily="34" charset="0"/>
                <a:cs typeface="Arial" panose="020B0604020202020204" pitchFamily="34" charset="0"/>
              </a:rPr>
              <a:t>(g)  </a:t>
            </a:r>
            <a:r>
              <a:rPr lang="en-US" sz="4000" spc="70">
                <a:solidFill>
                  <a:schemeClr val="tx1"/>
                </a:solidFill>
                <a:latin typeface="Arial" panose="020B0604020202020204" pitchFamily="34" charset="0"/>
                <a:cs typeface="Arial" panose="020B0604020202020204" pitchFamily="34" charset="0"/>
              </a:rPr>
              <a:t>         		 </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Wingdings" panose="05000000000000000000" charset="0"/>
              <a:buNone/>
            </a:pPr>
            <a:r>
              <a:rPr lang="en-US" sz="4000" spc="70">
                <a:solidFill>
                  <a:schemeClr val="tx1"/>
                </a:solidFill>
                <a:latin typeface="Arial" panose="020B0604020202020204" pitchFamily="34" charset="0"/>
                <a:cs typeface="Arial" panose="020B0604020202020204" pitchFamily="34" charset="0"/>
              </a:rPr>
              <a:t>(2) C</a:t>
            </a:r>
            <a:r>
              <a:rPr lang="en-US" sz="4000" spc="70" baseline="-25000">
                <a:solidFill>
                  <a:schemeClr val="tx1"/>
                </a:solidFill>
                <a:latin typeface="Arial" panose="020B0604020202020204" pitchFamily="34" charset="0"/>
                <a:cs typeface="Arial" panose="020B0604020202020204" pitchFamily="34" charset="0"/>
              </a:rPr>
              <a:t>2</a:t>
            </a:r>
            <a:r>
              <a:rPr lang="en-US" sz="4000" spc="70">
                <a:solidFill>
                  <a:schemeClr val="tx1"/>
                </a:solidFill>
                <a:latin typeface="Arial" panose="020B0604020202020204" pitchFamily="34" charset="0"/>
                <a:cs typeface="Arial" panose="020B0604020202020204" pitchFamily="34" charset="0"/>
              </a:rPr>
              <a:t>H</a:t>
            </a:r>
            <a:r>
              <a:rPr lang="en-US" sz="4000" spc="70" baseline="-25000">
                <a:solidFill>
                  <a:schemeClr val="tx1"/>
                </a:solidFill>
                <a:latin typeface="Arial" panose="020B0604020202020204" pitchFamily="34" charset="0"/>
                <a:cs typeface="Arial" panose="020B0604020202020204" pitchFamily="34" charset="0"/>
              </a:rPr>
              <a:t>4</a:t>
            </a:r>
            <a:r>
              <a:rPr lang="en-US" sz="4000" i="1" spc="70">
                <a:solidFill>
                  <a:schemeClr val="tx1"/>
                </a:solidFill>
                <a:latin typeface="Arial" panose="020B0604020202020204" pitchFamily="34" charset="0"/>
                <a:cs typeface="Arial" panose="020B0604020202020204" pitchFamily="34" charset="0"/>
              </a:rPr>
              <a:t>(g)</a:t>
            </a:r>
            <a:r>
              <a:rPr lang="en-US" sz="4000" spc="70">
                <a:solidFill>
                  <a:schemeClr val="tx1"/>
                </a:solidFill>
                <a:latin typeface="Arial" panose="020B0604020202020204" pitchFamily="34" charset="0"/>
                <a:cs typeface="Arial" panose="020B0604020202020204" pitchFamily="34" charset="0"/>
              </a:rPr>
              <a:t> + H</a:t>
            </a:r>
            <a:r>
              <a:rPr lang="en-US" sz="4000" spc="70" baseline="-25000">
                <a:solidFill>
                  <a:schemeClr val="tx1"/>
                </a:solidFill>
                <a:latin typeface="Arial" panose="020B0604020202020204" pitchFamily="34" charset="0"/>
                <a:cs typeface="Arial" panose="020B0604020202020204" pitchFamily="34" charset="0"/>
              </a:rPr>
              <a:t>2</a:t>
            </a:r>
            <a:r>
              <a:rPr lang="en-US" sz="4000" i="1" spc="70">
                <a:solidFill>
                  <a:schemeClr val="tx1"/>
                </a:solidFill>
                <a:latin typeface="Arial" panose="020B0604020202020204" pitchFamily="34" charset="0"/>
                <a:cs typeface="Arial" panose="020B0604020202020204" pitchFamily="34" charset="0"/>
              </a:rPr>
              <a:t>(g)</a:t>
            </a:r>
            <a:r>
              <a:rPr lang="en-US" sz="4000" spc="70">
                <a:solidFill>
                  <a:schemeClr val="tx1"/>
                </a:solidFill>
                <a:latin typeface="Arial" panose="020B0604020202020204" pitchFamily="34" charset="0"/>
                <a:cs typeface="Arial" panose="020B0604020202020204" pitchFamily="34" charset="0"/>
              </a:rPr>
              <a:t> </a:t>
            </a:r>
            <a:r>
              <a:rPr lang="en-US" sz="4000" spc="70">
                <a:latin typeface="Arial" panose="020B0604020202020204" pitchFamily="34" charset="0"/>
                <a:cs typeface="Arial" panose="020B0604020202020204" pitchFamily="34" charset="0"/>
                <a:sym typeface="+mn-ea"/>
              </a:rPr>
              <a:t>→ </a:t>
            </a:r>
            <a:r>
              <a:rPr lang="en-US" sz="4000" spc="70">
                <a:solidFill>
                  <a:schemeClr val="tx1"/>
                </a:solidFill>
                <a:latin typeface="Arial" panose="020B0604020202020204" pitchFamily="34" charset="0"/>
                <a:cs typeface="Arial" panose="020B0604020202020204" pitchFamily="34" charset="0"/>
              </a:rPr>
              <a:t> C</a:t>
            </a:r>
            <a:r>
              <a:rPr lang="en-US" sz="4000" spc="70" baseline="-25000">
                <a:solidFill>
                  <a:schemeClr val="tx1"/>
                </a:solidFill>
                <a:latin typeface="Arial" panose="020B0604020202020204" pitchFamily="34" charset="0"/>
                <a:cs typeface="Arial" panose="020B0604020202020204" pitchFamily="34" charset="0"/>
              </a:rPr>
              <a:t>2</a:t>
            </a:r>
            <a:r>
              <a:rPr lang="en-US" sz="4000" spc="70">
                <a:solidFill>
                  <a:schemeClr val="tx1"/>
                </a:solidFill>
                <a:latin typeface="Arial" panose="020B0604020202020204" pitchFamily="34" charset="0"/>
                <a:cs typeface="Arial" panose="020B0604020202020204" pitchFamily="34" charset="0"/>
              </a:rPr>
              <a:t>H</a:t>
            </a:r>
            <a:r>
              <a:rPr lang="en-US" sz="4000" spc="70" baseline="-25000">
                <a:solidFill>
                  <a:schemeClr val="tx1"/>
                </a:solidFill>
                <a:latin typeface="Arial" panose="020B0604020202020204" pitchFamily="34" charset="0"/>
                <a:cs typeface="Arial" panose="020B0604020202020204" pitchFamily="34" charset="0"/>
              </a:rPr>
              <a:t>6</a:t>
            </a:r>
            <a:r>
              <a:rPr lang="en-US" sz="4000" i="1" spc="70">
                <a:solidFill>
                  <a:schemeClr val="tx1"/>
                </a:solidFill>
                <a:latin typeface="Arial" panose="020B0604020202020204" pitchFamily="34" charset="0"/>
                <a:cs typeface="Arial" panose="020B0604020202020204" pitchFamily="34" charset="0"/>
              </a:rPr>
              <a:t>(g)	</a:t>
            </a:r>
            <a:r>
              <a:rPr lang="en-US" sz="4000" spc="70">
                <a:solidFill>
                  <a:schemeClr val="tx1"/>
                </a:solidFill>
                <a:latin typeface="Arial" panose="020B0604020202020204" pitchFamily="34" charset="0"/>
                <a:cs typeface="Arial" panose="020B0604020202020204" pitchFamily="34" charset="0"/>
              </a:rPr>
              <a:t>	</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Wingdings" panose="05000000000000000000" charset="0"/>
              <a:buNone/>
            </a:pPr>
            <a:r>
              <a:rPr lang="en-US" sz="4000" spc="70">
                <a:solidFill>
                  <a:schemeClr val="tx1"/>
                </a:solidFill>
                <a:latin typeface="Arial" panose="020B0604020202020204" pitchFamily="34" charset="0"/>
                <a:cs typeface="Arial" panose="020B0604020202020204" pitchFamily="34" charset="0"/>
              </a:rPr>
              <a:t>(3) Fe</a:t>
            </a:r>
            <a:r>
              <a:rPr lang="en-US" sz="4000" spc="70" baseline="-25000">
                <a:solidFill>
                  <a:schemeClr val="tx1"/>
                </a:solidFill>
                <a:latin typeface="Arial" panose="020B0604020202020204" pitchFamily="34" charset="0"/>
                <a:cs typeface="Arial" panose="020B0604020202020204" pitchFamily="34" charset="0"/>
              </a:rPr>
              <a:t>2</a:t>
            </a:r>
            <a:r>
              <a:rPr lang="en-US" sz="4000" spc="70">
                <a:solidFill>
                  <a:schemeClr val="tx1"/>
                </a:solidFill>
                <a:latin typeface="Arial" panose="020B0604020202020204" pitchFamily="34" charset="0"/>
                <a:cs typeface="Arial" panose="020B0604020202020204" pitchFamily="34" charset="0"/>
              </a:rPr>
              <a:t>O</a:t>
            </a:r>
            <a:r>
              <a:rPr lang="en-US" sz="4000" spc="70" baseline="-25000">
                <a:solidFill>
                  <a:schemeClr val="tx1"/>
                </a:solidFill>
                <a:latin typeface="Arial" panose="020B0604020202020204" pitchFamily="34" charset="0"/>
                <a:cs typeface="Arial" panose="020B0604020202020204" pitchFamily="34" charset="0"/>
              </a:rPr>
              <a:t>3</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+ 2Al</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a:t>
            </a:r>
            <a:r>
              <a:rPr lang="en-US" sz="4000" spc="70">
                <a:latin typeface="Arial" panose="020B0604020202020204" pitchFamily="34" charset="0"/>
                <a:cs typeface="Arial" panose="020B0604020202020204" pitchFamily="34" charset="0"/>
                <a:sym typeface="+mn-ea"/>
              </a:rPr>
              <a:t>→ </a:t>
            </a:r>
            <a:r>
              <a:rPr lang="en-US" sz="4000" spc="70">
                <a:solidFill>
                  <a:schemeClr val="tx1"/>
                </a:solidFill>
                <a:latin typeface="Arial" panose="020B0604020202020204" pitchFamily="34" charset="0"/>
                <a:cs typeface="Arial" panose="020B0604020202020204" pitchFamily="34" charset="0"/>
              </a:rPr>
              <a:t> Al</a:t>
            </a:r>
            <a:r>
              <a:rPr lang="en-US" sz="4000" spc="70" baseline="-25000">
                <a:solidFill>
                  <a:schemeClr val="tx1"/>
                </a:solidFill>
                <a:latin typeface="Arial" panose="020B0604020202020204" pitchFamily="34" charset="0"/>
                <a:cs typeface="Arial" panose="020B0604020202020204" pitchFamily="34" charset="0"/>
              </a:rPr>
              <a:t>2</a:t>
            </a:r>
            <a:r>
              <a:rPr lang="en-US" sz="4000" spc="70">
                <a:solidFill>
                  <a:schemeClr val="tx1"/>
                </a:solidFill>
                <a:latin typeface="Arial" panose="020B0604020202020204" pitchFamily="34" charset="0"/>
                <a:cs typeface="Arial" panose="020B0604020202020204" pitchFamily="34" charset="0"/>
              </a:rPr>
              <a:t>O</a:t>
            </a:r>
            <a:r>
              <a:rPr lang="en-US" sz="4000" spc="70" baseline="-25000">
                <a:solidFill>
                  <a:schemeClr val="tx1"/>
                </a:solidFill>
                <a:latin typeface="Arial" panose="020B0604020202020204" pitchFamily="34" charset="0"/>
                <a:cs typeface="Arial" panose="020B0604020202020204" pitchFamily="34" charset="0"/>
              </a:rPr>
              <a:t>3</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+ 2Fe</a:t>
            </a:r>
            <a:r>
              <a:rPr lang="en-US" sz="4000" i="1" spc="70">
                <a:solidFill>
                  <a:schemeClr val="tx1"/>
                </a:solidFill>
                <a:latin typeface="Arial" panose="020B0604020202020204" pitchFamily="34" charset="0"/>
                <a:cs typeface="Arial" panose="020B0604020202020204" pitchFamily="34" charset="0"/>
              </a:rPr>
              <a:t>(s)</a:t>
            </a:r>
            <a:r>
              <a:rPr lang="en-US" sz="4000" spc="70">
                <a:solidFill>
                  <a:schemeClr val="tx1"/>
                </a:solidFill>
                <a:latin typeface="Arial" panose="020B0604020202020204" pitchFamily="34" charset="0"/>
                <a:cs typeface="Arial" panose="020B0604020202020204" pitchFamily="34" charset="0"/>
              </a:rPr>
              <a:t> 	</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Wingdings" panose="05000000000000000000" charset="0"/>
              <a:buNone/>
            </a:pPr>
            <a:r>
              <a:rPr lang="en-US" sz="4000" b="1" i="1" spc="70">
                <a:solidFill>
                  <a:schemeClr val="tx1"/>
                </a:solidFill>
                <a:latin typeface="Arial" panose="020B0604020202020204" pitchFamily="34" charset="0"/>
                <a:cs typeface="Arial" panose="020B0604020202020204" pitchFamily="34" charset="0"/>
              </a:rPr>
              <a:t>Trong các phản ứng trên, phản ứng nào toả nhiệt, phản ứng nào thu nhiệt?</a:t>
            </a:r>
            <a:endParaRPr lang="en-US" sz="4000" b="1" i="1"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209800" y="12573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Câu hỏi</a:t>
            </a:r>
            <a:endParaRPr lang="en-US" sz="6000" b="1" spc="180">
              <a:solidFill>
                <a:srgbClr val="9B4040"/>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20000">
            <a:off x="10901045" y="17272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anim calcmode="lin" valueType="num">
                                      <p:cBhvr>
                                        <p:cTn id="1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1000"/>
                                        <p:tgtEl>
                                          <p:spTgt spid="18">
                                            <p:txEl>
                                              <p:pRg st="1" end="1"/>
                                            </p:txEl>
                                          </p:spTgt>
                                        </p:tgtEl>
                                      </p:cBhvr>
                                    </p:animEffect>
                                    <p:anim calcmode="lin" valueType="num">
                                      <p:cBhvr>
                                        <p:cTn id="2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fade">
                                      <p:cBhvr>
                                        <p:cTn id="29" dur="1000"/>
                                        <p:tgtEl>
                                          <p:spTgt spid="18">
                                            <p:txEl>
                                              <p:pRg st="2" end="2"/>
                                            </p:txEl>
                                          </p:spTgt>
                                        </p:tgtEl>
                                      </p:cBhvr>
                                    </p:animEffect>
                                    <p:anim calcmode="lin" valueType="num">
                                      <p:cBhvr>
                                        <p:cTn id="3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fade">
                                      <p:cBhvr>
                                        <p:cTn id="36" dur="1000"/>
                                        <p:tgtEl>
                                          <p:spTgt spid="18">
                                            <p:txEl>
                                              <p:pRg st="3" end="3"/>
                                            </p:txEl>
                                          </p:spTgt>
                                        </p:tgtEl>
                                      </p:cBhvr>
                                    </p:animEffect>
                                    <p:anim calcmode="lin" valueType="num">
                                      <p:cBhvr>
                                        <p:cTn id="37"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4" end="4"/>
                                            </p:txEl>
                                          </p:spTgt>
                                        </p:tgtEl>
                                        <p:attrNameLst>
                                          <p:attrName>style.visibility</p:attrName>
                                        </p:attrNameLst>
                                      </p:cBhvr>
                                      <p:to>
                                        <p:strVal val="visible"/>
                                      </p:to>
                                    </p:set>
                                    <p:animEffect transition="in" filter="barn(inVertical)">
                                      <p:cBhvr>
                                        <p:cTn id="4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428843" y="15621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15174436" y="1672016"/>
            <a:ext cx="1019004" cy="1364075"/>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272" y="3035935"/>
            <a:ext cx="1722199" cy="2059430"/>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325472" y="7554595"/>
            <a:ext cx="1722199" cy="2059430"/>
          </a:xfrm>
          <a:prstGeom prst="rect">
            <a:avLst/>
          </a:prstGeom>
        </p:spPr>
      </p:pic>
      <p:sp>
        <p:nvSpPr>
          <p:cNvPr id="190" name="Text Box 189"/>
          <p:cNvSpPr txBox="1"/>
          <p:nvPr/>
        </p:nvSpPr>
        <p:spPr>
          <a:xfrm>
            <a:off x="3810000" y="2781300"/>
            <a:ext cx="12085955" cy="4707890"/>
          </a:xfrm>
          <a:prstGeom prst="rect">
            <a:avLst/>
          </a:prstGeom>
          <a:noFill/>
          <a:ln w="9525">
            <a:noFill/>
          </a:ln>
        </p:spPr>
        <p:txBody>
          <a:bodyPr wrap="square">
            <a:spAutoFit/>
          </a:bodyPr>
          <a:p>
            <a:pPr indent="0">
              <a:lnSpc>
                <a:spcPct val="150000"/>
              </a:lnSpc>
            </a:pPr>
            <a:r>
              <a:rPr lang="en-US" sz="4000" b="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 có: </a:t>
            </a:r>
            <a:endParaRPr lang="en-US" sz="4000" b="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indent="0">
              <a:lnSpc>
                <a:spcPct val="150000"/>
              </a:lnSpc>
            </a:pPr>
            <a:r>
              <a:rPr lang="en-US" sz="4000" b="1" spc="7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t>
            </a:r>
            <a:r>
              <a:rPr lang="en-US" sz="4000" b="1" spc="70" baseline="-2500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r</a:t>
            </a:r>
            <a:r>
              <a:rPr lang="en-US" sz="4000" b="1" spc="7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H</a:t>
            </a:r>
            <a:r>
              <a:rPr lang="en-US" sz="4000" b="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&gt; 0  Phản ứng thu nhiệt</a:t>
            </a:r>
            <a:endParaRPr lang="en-US" sz="4000" b="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indent="0">
              <a:lnSpc>
                <a:spcPct val="150000"/>
              </a:lnSpc>
            </a:pPr>
            <a:r>
              <a:rPr lang="en-US" sz="4000" b="1" spc="7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a:t>
            </a:r>
            <a:r>
              <a:rPr lang="en-US" sz="4000" b="1" spc="70" baseline="-2500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r</a:t>
            </a:r>
            <a:r>
              <a:rPr lang="en-US" sz="4000" b="1" spc="7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H </a:t>
            </a:r>
            <a:r>
              <a:rPr lang="en-US" sz="4000" b="0">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 0  P</a:t>
            </a:r>
            <a:r>
              <a:rPr lang="en-US" sz="4000" b="0">
                <a:latin typeface="Arial" panose="020B0604020202020204" pitchFamily="34" charset="0"/>
                <a:cs typeface="Arial" panose="020B0604020202020204" pitchFamily="34" charset="0"/>
              </a:rPr>
              <a:t>hản ứng toả nhiệt</a:t>
            </a:r>
            <a:endParaRPr lang="en-US" sz="4000" b="0">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 Phản ứng (1) là phản ứng thu nhiệt; </a:t>
            </a:r>
            <a:endParaRPr lang="en-US" sz="4000" b="0">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Phản ứng (2) và (3) là phản ứng thu nhiệt.</a:t>
            </a:r>
            <a:endParaRPr lang="en-US" sz="4000" b="0">
              <a:latin typeface="Arial" panose="020B0604020202020204" pitchFamily="34" charset="0"/>
              <a:cs typeface="Arial" panose="020B0604020202020204" pitchFamily="34" charset="0"/>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759516">
            <a:off x="-1095375" y="7324725"/>
            <a:ext cx="6838315" cy="2912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arn(inVertical)">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arn(inVertical)">
                                      <p:cBhvr>
                                        <p:cTn id="17" dur="500"/>
                                        <p:tgtEl>
                                          <p:spTgt spid="1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0">
                                            <p:txEl>
                                              <p:pRg st="3" end="3"/>
                                            </p:txEl>
                                          </p:spTgt>
                                        </p:tgtEl>
                                        <p:attrNameLst>
                                          <p:attrName>style.visibility</p:attrName>
                                        </p:attrNameLst>
                                      </p:cBhvr>
                                      <p:to>
                                        <p:strVal val="visible"/>
                                      </p:to>
                                    </p:set>
                                    <p:animEffect transition="in" filter="fade">
                                      <p:cBhvr>
                                        <p:cTn id="26" dur="1000"/>
                                        <p:tgtEl>
                                          <p:spTgt spid="190">
                                            <p:txEl>
                                              <p:pRg st="3" end="3"/>
                                            </p:txEl>
                                          </p:spTgt>
                                        </p:tgtEl>
                                      </p:cBhvr>
                                    </p:animEffect>
                                    <p:anim calcmode="lin" valueType="num">
                                      <p:cBhvr>
                                        <p:cTn id="27" dur="1000" fill="hold"/>
                                        <p:tgtEl>
                                          <p:spTgt spid="19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0">
                                            <p:txEl>
                                              <p:pRg st="4" end="4"/>
                                            </p:txEl>
                                          </p:spTgt>
                                        </p:tgtEl>
                                        <p:attrNameLst>
                                          <p:attrName>style.visibility</p:attrName>
                                        </p:attrNameLst>
                                      </p:cBhvr>
                                      <p:to>
                                        <p:strVal val="visible"/>
                                      </p:to>
                                    </p:set>
                                    <p:animEffect transition="in" filter="barn(inVertical)">
                                      <p:cBhvr>
                                        <p:cTn id="33" dur="500"/>
                                        <p:tgtEl>
                                          <p:spTgt spid="1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927100" y="701675"/>
            <a:ext cx="16666845" cy="862774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mc:AlternateContent xmlns:mc="http://schemas.openxmlformats.org/markup-compatibility/2006">
        <mc:Choice xmlns:a14="http://schemas.microsoft.com/office/drawing/2010/main" Requires="a14">
          <p:sp>
            <p:nvSpPr>
              <p:cNvPr id="18" name="TextBox 18"/>
              <p:cNvSpPr txBox="1"/>
              <p:nvPr/>
            </p:nvSpPr>
            <p:spPr>
              <a:xfrm>
                <a:off x="1656715" y="2476500"/>
                <a:ext cx="14973935" cy="6473190"/>
              </a:xfrm>
              <a:prstGeom prst="rect">
                <a:avLst/>
              </a:prstGeom>
            </p:spPr>
            <p:txBody>
              <a:bodyPr wrap="square" lIns="0" tIns="0" rIns="0" bIns="0" rtlCol="0" anchor="t">
                <a:spAutoFit/>
              </a:bodyPr>
              <a:lstStyle/>
              <a:p>
                <a:pPr indent="0" algn="just">
                  <a:lnSpc>
                    <a:spcPct val="150000"/>
                  </a:lnSpc>
                  <a:buFont typeface="+mj-lt"/>
                  <a:buNone/>
                </a:pPr>
                <a:r>
                  <a:rPr lang="en-US" sz="4000" b="1" spc="70">
                    <a:latin typeface="Arial" panose="020B0604020202020204" pitchFamily="34" charset="0"/>
                    <a:cs typeface="Arial" panose="020B0604020202020204" pitchFamily="34" charset="0"/>
                    <a:sym typeface="+mn-ea"/>
                  </a:rPr>
                  <a:t>Câu 3:</a:t>
                </a:r>
                <a:r>
                  <a:rPr lang="en-US" sz="4000" spc="70">
                    <a:latin typeface="Arial" panose="020B0604020202020204" pitchFamily="34" charset="0"/>
                    <a:cs typeface="Arial" panose="020B0604020202020204" pitchFamily="34" charset="0"/>
                    <a:sym typeface="+mn-ea"/>
                  </a:rPr>
                  <a:t>Biết phản ứng đốt cháy khí carbon monoxide (CO) như sau:       CO(s) + O</a:t>
                </a:r>
                <a:r>
                  <a:rPr lang="en-US" sz="4000" spc="70" baseline="-25000">
                    <a:latin typeface="Arial" panose="020B0604020202020204" pitchFamily="34" charset="0"/>
                    <a:cs typeface="Arial" panose="020B0604020202020204" pitchFamily="34" charset="0"/>
                    <a:sym typeface="+mn-ea"/>
                  </a:rPr>
                  <a:t>2</a:t>
                </a:r>
                <a:r>
                  <a:rPr lang="en-US" sz="4000" spc="70">
                    <a:latin typeface="Arial" panose="020B0604020202020204" pitchFamily="34" charset="0"/>
                    <a:cs typeface="Arial" panose="020B0604020202020204" pitchFamily="34" charset="0"/>
                    <a:sym typeface="+mn-ea"/>
                  </a:rPr>
                  <a:t>(g) →  CO</a:t>
                </a:r>
                <a:r>
                  <a:rPr lang="en-US" sz="4000" spc="70" baseline="-25000">
                    <a:latin typeface="Arial" panose="020B0604020202020204" pitchFamily="34" charset="0"/>
                    <a:cs typeface="Arial" panose="020B0604020202020204" pitchFamily="34" charset="0"/>
                    <a:sym typeface="+mn-ea"/>
                  </a:rPr>
                  <a:t>2</a:t>
                </a:r>
                <a:r>
                  <a:rPr lang="en-US" sz="4000" spc="70">
                    <a:latin typeface="Arial" panose="020B0604020202020204" pitchFamily="34" charset="0"/>
                    <a:cs typeface="Arial" panose="020B0604020202020204" pitchFamily="34" charset="0"/>
                    <a:sym typeface="+mn-ea"/>
                  </a:rPr>
                  <a:t>(g)         </a:t>
                </a:r>
                <a:r>
                  <a:rPr lang="en-US" sz="4000">
                    <a:latin typeface="Arial" panose="020B0604020202020204" pitchFamily="34" charset="0"/>
                    <a:cs typeface="Arial" panose="020B0604020202020204" pitchFamily="34" charset="0"/>
                    <a:sym typeface="+mn-ea"/>
                  </a:rPr>
                  <a:t>∆</a:t>
                </a:r>
                <a:r>
                  <a:rPr lang="en-US" sz="400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r>
                      <a:rPr lang="en-US" sz="4000" i="1">
                        <a:latin typeface="Cambria Math" panose="02040503050406030204" charset="0"/>
                        <a:cs typeface="Cambria Math" panose="02040503050406030204" charset="0"/>
                        <a:sym typeface="+mn-ea"/>
                      </a:rPr>
                      <m:t>= </m:t>
                    </m:r>
                    <m:r>
                      <a:rPr lang="en-US" sz="4000" i="1">
                        <a:latin typeface="Cambria Math" panose="02040503050406030204" charset="0"/>
                        <a:cs typeface="Cambria Math" panose="02040503050406030204" charset="0"/>
                        <a:sym typeface="+mn-ea"/>
                      </a:rPr>
                      <m:t>−</m:t>
                    </m:r>
                    <m:r>
                      <a:rPr lang="en-US" sz="4000" i="1">
                        <a:latin typeface="Cambria Math" panose="02040503050406030204" charset="0"/>
                        <a:cs typeface="Cambria Math" panose="02040503050406030204" charset="0"/>
                        <a:sym typeface="+mn-ea"/>
                      </a:rPr>
                      <m:t>283</m:t>
                    </m:r>
                    <m:r>
                      <a:rPr lang="en-US" sz="4000" i="1">
                        <a:latin typeface="Cambria Math" panose="02040503050406030204" charset="0"/>
                        <a:cs typeface="Cambria Math" panose="02040503050406030204" charset="0"/>
                        <a:sym typeface="+mn-ea"/>
                      </a:rPr>
                      <m:t>,</m:t>
                    </m:r>
                    <m:r>
                      <a:rPr lang="en-US" sz="4000" i="1">
                        <a:latin typeface="Cambria Math" panose="02040503050406030204" charset="0"/>
                        <a:cs typeface="Cambria Math" panose="02040503050406030204" charset="0"/>
                        <a:sym typeface="+mn-ea"/>
                      </a:rPr>
                      <m:t>0</m:t>
                    </m:r>
                    <m:r>
                      <a:rPr lang="en-US" sz="4000" i="1">
                        <a:latin typeface="Cambria Math" panose="02040503050406030204" charset="0"/>
                        <a:cs typeface="Cambria Math" panose="02040503050406030204" charset="0"/>
                        <a:sym typeface="+mn-ea"/>
                      </a:rPr>
                      <m:t> </m:t>
                    </m:r>
                    <m:r>
                      <a:rPr lang="en-US" sz="4000" i="1">
                        <a:latin typeface="Cambria Math" panose="02040503050406030204" charset="0"/>
                        <a:cs typeface="Cambria Math" panose="02040503050406030204" charset="0"/>
                        <a:sym typeface="+mn-ea"/>
                      </a:rPr>
                      <m:t>𝑘𝐽</m:t>
                    </m:r>
                  </m:oMath>
                </a14:m>
                <a:r>
                  <a:rPr lang="en-US" sz="4000" spc="70">
                    <a:latin typeface="Arial" panose="020B0604020202020204" pitchFamily="34" charset="0"/>
                    <a:cs typeface="Arial" panose="020B0604020202020204" pitchFamily="34" charset="0"/>
                    <a:sym typeface="+mn-ea"/>
                  </a:rPr>
                  <a:t>  </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Wingdings" panose="05000000000000000000" charset="0"/>
                  <a:buNone/>
                </a:pPr>
                <a:r>
                  <a:rPr lang="en-US" sz="4000" spc="70">
                    <a:latin typeface="Arial" panose="020B0604020202020204" pitchFamily="34" charset="0"/>
                    <a:cs typeface="Arial" panose="020B0604020202020204" pitchFamily="34" charset="0"/>
                    <a:sym typeface="+mn-ea"/>
                  </a:rPr>
                  <a:t>Ở điều kiện chuẩn, nếu đốt cháy hoàn toàn 2,479 L CO thì nhiệt lượng toả ra là bao nhiêu?</a:t>
                </a:r>
                <a:endParaRPr lang="en-US" sz="4000" spc="70">
                  <a:solidFill>
                    <a:schemeClr val="tx1"/>
                  </a:solidFill>
                  <a:latin typeface="Arial" panose="020B0604020202020204" pitchFamily="34" charset="0"/>
                  <a:cs typeface="Arial" panose="020B0604020202020204" pitchFamily="34" charset="0"/>
                </a:endParaRPr>
              </a:p>
              <a:p>
                <a:pPr indent="0" algn="just">
                  <a:lnSpc>
                    <a:spcPct val="150000"/>
                  </a:lnSpc>
                  <a:buFont typeface="+mj-lt"/>
                  <a:buNone/>
                </a:pPr>
                <a:r>
                  <a:rPr lang="en-US" sz="4000" b="1" spc="70">
                    <a:solidFill>
                      <a:schemeClr val="tx1"/>
                    </a:solidFill>
                    <a:latin typeface="Arial" panose="020B0604020202020204" pitchFamily="34" charset="0"/>
                    <a:cs typeface="Arial" panose="020B0604020202020204" pitchFamily="34" charset="0"/>
                  </a:rPr>
                  <a:t>Câu 4:</a:t>
                </a:r>
                <a:r>
                  <a:rPr lang="en-US" sz="4000" spc="70">
                    <a:solidFill>
                      <a:schemeClr val="tx1"/>
                    </a:solidFill>
                    <a:latin typeface="Arial" panose="020B0604020202020204" pitchFamily="34" charset="0"/>
                    <a:cs typeface="Arial" panose="020B0604020202020204" pitchFamily="34" charset="0"/>
                  </a:rPr>
                  <a:t> Phản ứng tôi vôi toả ra nhiệt lượng rất lớn, có thể làm sôi nước. Hãy nêu các biện pháp để đảm bảo an toàn khi thực hiện quá trình tôi vôi.</a:t>
                </a:r>
                <a:endParaRPr lang="en-US" sz="4000" spc="70">
                  <a:solidFill>
                    <a:schemeClr val="tx1"/>
                  </a:solidFill>
                  <a:latin typeface="Arial" panose="020B0604020202020204" pitchFamily="34" charset="0"/>
                  <a:cs typeface="Arial" panose="020B0604020202020204" pitchFamily="34" charset="0"/>
                </a:endParaRPr>
              </a:p>
            </p:txBody>
          </p:sp>
        </mc:Choice>
        <mc:Fallback>
          <p:sp>
            <p:nvSpPr>
              <p:cNvPr id="18" name="TextBox 18"/>
              <p:cNvSpPr txBox="1">
                <a:spLocks noRot="1" noChangeAspect="1" noMove="1" noResize="1" noEditPoints="1" noAdjustHandles="1" noChangeArrowheads="1" noChangeShapeType="1" noTextEdit="1"/>
              </p:cNvSpPr>
              <p:nvPr/>
            </p:nvSpPr>
            <p:spPr>
              <a:xfrm>
                <a:off x="1656715" y="2476500"/>
                <a:ext cx="14973935" cy="6473190"/>
              </a:xfrm>
              <a:prstGeom prst="rect">
                <a:avLst/>
              </a:prstGeom>
              <a:blipFill rotWithShape="1">
                <a:blip r:embed="rId3"/>
                <a:stretch>
                  <a:fillRect/>
                </a:stretch>
              </a:blipFill>
            </p:spPr>
            <p:txBody>
              <a:bodyPr/>
              <a:lstStyle/>
              <a:p>
                <a:r>
                  <a:rPr lang="en-US" altLang="en-US">
                    <a:noFill/>
                  </a:rPr>
                  <a:t> </a:t>
                </a:r>
              </a:p>
            </p:txBody>
          </p:sp>
        </mc:Fallback>
      </mc:AlternateContent>
      <p:sp>
        <p:nvSpPr>
          <p:cNvPr id="21" name="TextBox 21"/>
          <p:cNvSpPr txBox="1"/>
          <p:nvPr/>
        </p:nvSpPr>
        <p:spPr>
          <a:xfrm>
            <a:off x="2667000"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Câu hỏi</a:t>
            </a:r>
            <a:endParaRPr lang="en-US" sz="6000" b="1" spc="180">
              <a:solidFill>
                <a:srgbClr val="9B4040"/>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0000">
            <a:off x="10901045" y="17272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arn(inVertical)">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barn(inVertical)">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barn(inVertical)">
                                      <p:cBhvr>
                                        <p:cTn id="2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sp>
        <p:nvSpPr>
          <p:cNvPr id="118" name="Text Box 117"/>
          <p:cNvSpPr txBox="1"/>
          <p:nvPr/>
        </p:nvSpPr>
        <p:spPr>
          <a:xfrm>
            <a:off x="8686800" y="1485900"/>
            <a:ext cx="8957945" cy="747776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Phản ứng giữa đường glucose với oxygen tạo ra carbon dioxide, hơi nước và tỏa nhiều nhiệt. Sau khi chơi thể thao, cơ thể mệt mỏi, nghỉ ngơi vài phút, sau đó nếu một cốc nước hoa quả, em sẽ cảm thấy khỏe hơn. Có phải đường glucose đã “cháy” và cấp bù năng lượng cho cơ thể?</a:t>
            </a:r>
            <a:endParaRPr lang="en-US" sz="4000" b="0">
              <a:latin typeface="Arial" panose="020B0604020202020204" pitchFamily="34" charset="0"/>
              <a:cs typeface="Arial" panose="020B0604020202020204" pitchFamily="34" charset="0"/>
            </a:endParaRPr>
          </a:p>
        </p:txBody>
      </p:sp>
      <p:pic>
        <p:nvPicPr>
          <p:cNvPr id="6" name="Picture 5" descr="B17_Khoi dong"/>
          <p:cNvPicPr>
            <a:picLocks noChangeAspect="1"/>
          </p:cNvPicPr>
          <p:nvPr/>
        </p:nvPicPr>
        <p:blipFill>
          <a:blip r:embed="rId1"/>
          <a:stretch>
            <a:fillRect/>
          </a:stretch>
        </p:blipFill>
        <p:spPr>
          <a:xfrm>
            <a:off x="1066800" y="3314700"/>
            <a:ext cx="6940550" cy="4196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310890" y="380365"/>
            <a:ext cx="11629390" cy="1038225"/>
          </a:xfrm>
          <a:prstGeom prst="rect">
            <a:avLst/>
          </a:prstGeom>
        </p:spPr>
        <p:txBody>
          <a:bodyPr wrap="square"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p:sp>
        <p:nvSpPr>
          <p:cNvPr id="190" name="Text Box 189"/>
          <p:cNvSpPr txBox="1"/>
          <p:nvPr/>
        </p:nvSpPr>
        <p:spPr>
          <a:xfrm>
            <a:off x="838200" y="1409700"/>
            <a:ext cx="17273270" cy="8401685"/>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Câu 3: </a:t>
            </a:r>
            <a:r>
              <a:rPr lang="en-US" sz="4000" b="0">
                <a:latin typeface="Arial" panose="020B0604020202020204" pitchFamily="34" charset="0"/>
                <a:cs typeface="Arial" panose="020B0604020202020204" pitchFamily="34" charset="0"/>
              </a:rPr>
              <a:t>Nếu đốt cháy hoàn toàn 2,479 l khí CO thì nhiệt lượng </a:t>
            </a:r>
            <a:endParaRPr lang="en-US" sz="4000" b="0">
              <a:latin typeface="Arial" panose="020B0604020202020204" pitchFamily="34" charset="0"/>
              <a:cs typeface="Arial" panose="020B0604020202020204" pitchFamily="34" charset="0"/>
            </a:endParaRPr>
          </a:p>
          <a:p>
            <a:pPr indent="0">
              <a:lnSpc>
                <a:spcPct val="150000"/>
              </a:lnSpc>
            </a:pPr>
            <a:r>
              <a:rPr lang="en-US" sz="4000" b="0">
                <a:latin typeface="Arial" panose="020B0604020202020204" pitchFamily="34" charset="0"/>
                <a:cs typeface="Arial" panose="020B0604020202020204" pitchFamily="34" charset="0"/>
              </a:rPr>
              <a:t>toả ra là 283.2,479 : 24,97 = 28,3 kJ</a:t>
            </a:r>
            <a:endParaRPr lang="en-US" sz="4000" b="0">
              <a:latin typeface="Arial" panose="020B0604020202020204" pitchFamily="34" charset="0"/>
              <a:cs typeface="Arial" panose="020B0604020202020204" pitchFamily="34" charset="0"/>
            </a:endParaRPr>
          </a:p>
          <a:p>
            <a:pPr indent="0">
              <a:lnSpc>
                <a:spcPct val="150000"/>
              </a:lnSpc>
            </a:pPr>
            <a:r>
              <a:rPr lang="en-US" sz="4000" b="1">
                <a:latin typeface="Arial" panose="020B0604020202020204" pitchFamily="34" charset="0"/>
                <a:cs typeface="Arial" panose="020B0604020202020204" pitchFamily="34" charset="0"/>
              </a:rPr>
              <a:t>Câu 4: </a:t>
            </a:r>
            <a:r>
              <a:rPr lang="en-US" sz="4000" b="0">
                <a:latin typeface="Arial" panose="020B0604020202020204" pitchFamily="34" charset="0"/>
                <a:cs typeface="Arial" panose="020B0604020202020204" pitchFamily="34" charset="0"/>
              </a:rPr>
              <a:t>Các biện pháp đảm bảo an toàn khi thực hiện quá trình tôi vôi: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Mặc đồ bảo hộ như găng tay, kính mắt</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Chọn địa điểm tôi vôi thoáng và rộng rãi, đồ dùng khác để xa khu vực tôi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Chọn dụng cụ tôi vôi chịu nhiệt do quá trình này tỏa lượng nhiệt lớn có thể làm hỏng dụng cụ.</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Tránh xa hố đang tôi vôi.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Làm rào chắn, biển báo để cảnh báo những người xung quanh.</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0">
                                            <p:txEl>
                                              <p:pRg st="0" end="0"/>
                                            </p:txEl>
                                          </p:spTgt>
                                        </p:tgtEl>
                                        <p:attrNameLst>
                                          <p:attrName>style.visibility</p:attrName>
                                        </p:attrNameLst>
                                      </p:cBhvr>
                                      <p:to>
                                        <p:strVal val="visible"/>
                                      </p:to>
                                    </p:set>
                                    <p:animEffect transition="in" filter="barn(inVertical)">
                                      <p:cBhvr>
                                        <p:cTn id="14" dur="500"/>
                                        <p:tgtEl>
                                          <p:spTgt spid="19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arn(inVertical)">
                                      <p:cBhvr>
                                        <p:cTn id="17" dur="500"/>
                                        <p:tgtEl>
                                          <p:spTgt spid="1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0">
                                            <p:txEl>
                                              <p:pRg st="2" end="2"/>
                                            </p:txEl>
                                          </p:spTgt>
                                        </p:tgtEl>
                                        <p:attrNameLst>
                                          <p:attrName>style.visibility</p:attrName>
                                        </p:attrNameLst>
                                      </p:cBhvr>
                                      <p:to>
                                        <p:strVal val="visible"/>
                                      </p:to>
                                    </p:set>
                                    <p:animEffect transition="in" filter="barn(inVertical)">
                                      <p:cBhvr>
                                        <p:cTn id="22" dur="500"/>
                                        <p:tgtEl>
                                          <p:spTgt spid="1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0">
                                            <p:txEl>
                                              <p:pRg st="3" end="3"/>
                                            </p:txEl>
                                          </p:spTgt>
                                        </p:tgtEl>
                                        <p:attrNameLst>
                                          <p:attrName>style.visibility</p:attrName>
                                        </p:attrNameLst>
                                      </p:cBhvr>
                                      <p:to>
                                        <p:strVal val="visible"/>
                                      </p:to>
                                    </p:set>
                                    <p:animEffect transition="in" filter="barn(inVertical)">
                                      <p:cBhvr>
                                        <p:cTn id="27" dur="500"/>
                                        <p:tgtEl>
                                          <p:spTgt spid="1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0">
                                            <p:txEl>
                                              <p:pRg st="4" end="4"/>
                                            </p:txEl>
                                          </p:spTgt>
                                        </p:tgtEl>
                                        <p:attrNameLst>
                                          <p:attrName>style.visibility</p:attrName>
                                        </p:attrNameLst>
                                      </p:cBhvr>
                                      <p:to>
                                        <p:strVal val="visible"/>
                                      </p:to>
                                    </p:set>
                                    <p:animEffect transition="in" filter="barn(inVertical)">
                                      <p:cBhvr>
                                        <p:cTn id="32" dur="500"/>
                                        <p:tgtEl>
                                          <p:spTgt spid="19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0">
                                            <p:txEl>
                                              <p:pRg st="5" end="5"/>
                                            </p:txEl>
                                          </p:spTgt>
                                        </p:tgtEl>
                                        <p:attrNameLst>
                                          <p:attrName>style.visibility</p:attrName>
                                        </p:attrNameLst>
                                      </p:cBhvr>
                                      <p:to>
                                        <p:strVal val="visible"/>
                                      </p:to>
                                    </p:set>
                                    <p:animEffect transition="in" filter="barn(inVertical)">
                                      <p:cBhvr>
                                        <p:cTn id="37" dur="500"/>
                                        <p:tgtEl>
                                          <p:spTgt spid="19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0">
                                            <p:txEl>
                                              <p:pRg st="6" end="6"/>
                                            </p:txEl>
                                          </p:spTgt>
                                        </p:tgtEl>
                                        <p:attrNameLst>
                                          <p:attrName>style.visibility</p:attrName>
                                        </p:attrNameLst>
                                      </p:cBhvr>
                                      <p:to>
                                        <p:strVal val="visible"/>
                                      </p:to>
                                    </p:set>
                                    <p:animEffect transition="in" filter="barn(inVertical)">
                                      <p:cBhvr>
                                        <p:cTn id="42" dur="500"/>
                                        <p:tgtEl>
                                          <p:spTgt spid="19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0">
                                            <p:txEl>
                                              <p:pRg st="7" end="7"/>
                                            </p:txEl>
                                          </p:spTgt>
                                        </p:tgtEl>
                                        <p:attrNameLst>
                                          <p:attrName>style.visibility</p:attrName>
                                        </p:attrNameLst>
                                      </p:cBhvr>
                                      <p:to>
                                        <p:strVal val="visible"/>
                                      </p:to>
                                    </p:set>
                                    <p:animEffect transition="in" filter="barn(inVertical)">
                                      <p:cBhvr>
                                        <p:cTn id="47" dur="500"/>
                                        <p:tgtEl>
                                          <p:spTgt spid="1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4" name="Group 3"/>
          <p:cNvGrpSpPr/>
          <p:nvPr/>
        </p:nvGrpSpPr>
        <p:grpSpPr>
          <a:xfrm>
            <a:off x="1219200" y="419100"/>
            <a:ext cx="11072780" cy="2413635"/>
            <a:chOff x="1920" y="660"/>
            <a:chExt cx="17437" cy="3801"/>
          </a:xfrm>
        </p:grpSpPr>
        <p:grpSp>
          <p:nvGrpSpPr>
            <p:cNvPr id="2" name="Group 2"/>
            <p:cNvGrpSpPr/>
            <p:nvPr/>
          </p:nvGrpSpPr>
          <p:grpSpPr>
            <a:xfrm rot="-10800000">
              <a:off x="1920" y="660"/>
              <a:ext cx="17437" cy="3801"/>
              <a:chOff x="26026" y="-982"/>
              <a:chExt cx="7030570" cy="3733593"/>
            </a:xfrm>
          </p:grpSpPr>
          <p:sp>
            <p:nvSpPr>
              <p:cNvPr id="3" name="Freeform 3"/>
              <p:cNvSpPr/>
              <p:nvPr/>
            </p:nvSpPr>
            <p:spPr>
              <a:xfrm>
                <a:off x="26026" y="-982"/>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2" name="TextBox 10"/>
            <p:cNvSpPr txBox="1"/>
            <p:nvPr/>
          </p:nvSpPr>
          <p:spPr>
            <a:xfrm>
              <a:off x="2520" y="780"/>
              <a:ext cx="16435" cy="3489"/>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3. Tính biến thiên enthalpy của phản ứng theo nhiệt tạo thành </a:t>
              </a:r>
              <a:endParaRPr lang="en-US" sz="4800" b="1" spc="70">
                <a:latin typeface="Arial" panose="020B0604020202020204" pitchFamily="34" charset="0"/>
                <a:cs typeface="Arial" panose="020B0604020202020204" pitchFamily="34" charset="0"/>
              </a:endParaRPr>
            </a:p>
          </p:txBody>
        </p:sp>
      </p:grpSp>
      <p:sp>
        <p:nvSpPr>
          <p:cNvPr id="19" name="Cloud 18"/>
          <p:cNvSpPr/>
          <p:nvPr/>
        </p:nvSpPr>
        <p:spPr>
          <a:xfrm>
            <a:off x="1828800" y="4914900"/>
            <a:ext cx="8972550" cy="4243705"/>
          </a:xfrm>
          <a:prstGeom prst="cloud">
            <a:avLst/>
          </a:prstGeom>
          <a:solidFill>
            <a:schemeClr val="accent6">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23"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536906">
            <a:off x="13532485" y="6847205"/>
            <a:ext cx="4737735" cy="3536950"/>
          </a:xfrm>
          <a:prstGeom prst="rect">
            <a:avLst/>
          </a:prstGeom>
        </p:spPr>
      </p:pic>
      <p:sp>
        <p:nvSpPr>
          <p:cNvPr id="190" name="Text Box 189"/>
          <p:cNvSpPr txBox="1"/>
          <p:nvPr/>
        </p:nvSpPr>
        <p:spPr>
          <a:xfrm>
            <a:off x="2057400" y="3467100"/>
            <a:ext cx="10031730" cy="768350"/>
          </a:xfrm>
          <a:prstGeom prst="rect">
            <a:avLst/>
          </a:prstGeom>
          <a:noFill/>
          <a:ln w="9525">
            <a:noFill/>
          </a:ln>
        </p:spPr>
        <p:txBody>
          <a:bodyPr wrap="square">
            <a:spAutoFit/>
          </a:bodyPr>
          <a:p>
            <a:pPr indent="0"/>
            <a:r>
              <a:rPr lang="en-US" sz="4400" b="1">
                <a:latin typeface="Arial" panose="020B0604020202020204" pitchFamily="34" charset="0"/>
                <a:cs typeface="Calibri" panose="020F0502020204030204" charset="0"/>
              </a:rPr>
              <a:t>3.1. Khái niệm nhiệt tạo thành</a:t>
            </a:r>
            <a:endParaRPr lang="en-US" sz="4400" b="1">
              <a:latin typeface="Arial" panose="020B0604020202020204" pitchFamily="34" charset="0"/>
              <a:cs typeface="Calibri" panose="020F0502020204030204" charset="0"/>
            </a:endParaRPr>
          </a:p>
        </p:txBody>
      </p:sp>
      <p:sp>
        <p:nvSpPr>
          <p:cNvPr id="5" name="Text Box 4"/>
          <p:cNvSpPr txBox="1"/>
          <p:nvPr/>
        </p:nvSpPr>
        <p:spPr>
          <a:xfrm>
            <a:off x="2286000" y="5829300"/>
            <a:ext cx="7825740" cy="1938020"/>
          </a:xfrm>
          <a:prstGeom prst="rect">
            <a:avLst/>
          </a:prstGeom>
          <a:noFill/>
          <a:ln w="9525">
            <a:noFill/>
          </a:ln>
        </p:spPr>
        <p:txBody>
          <a:bodyPr wrap="square">
            <a:spAutoFit/>
          </a:bodyPr>
          <a:p>
            <a:pPr indent="0" algn="ctr">
              <a:lnSpc>
                <a:spcPct val="150000"/>
              </a:lnSpc>
            </a:pPr>
            <a:r>
              <a:rPr lang="en-US" sz="4000">
                <a:solidFill>
                  <a:srgbClr val="000000"/>
                </a:solidFill>
                <a:latin typeface="Arial" panose="020B0604020202020204" pitchFamily="34" charset="0"/>
                <a:cs typeface="Arial" panose="020B0604020202020204" pitchFamily="34" charset="0"/>
                <a:sym typeface="+mn-ea"/>
              </a:rPr>
              <a:t>Hãy nêu khái niệm nhiệt tạo thành, nhiệt tạo thành chuẩn</a:t>
            </a:r>
            <a:endParaRPr lang="en-US" sz="4000">
              <a:cs typeface="Arial" panose="020B0604020202020204"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927457">
            <a:off x="13096240" y="504825"/>
            <a:ext cx="7396480" cy="2047240"/>
          </a:xfrm>
          <a:prstGeom prst="rect">
            <a:avLst/>
          </a:prstGeom>
        </p:spPr>
      </p:pic>
      <p:sp>
        <p:nvSpPr>
          <p:cNvPr id="7" name="Cloud 6"/>
          <p:cNvSpPr/>
          <p:nvPr/>
        </p:nvSpPr>
        <p:spPr>
          <a:xfrm>
            <a:off x="1828800" y="4869815"/>
            <a:ext cx="8972550" cy="4243705"/>
          </a:xfrm>
          <a:prstGeom prst="cloud">
            <a:avLst/>
          </a:prstGeom>
          <a:solidFill>
            <a:schemeClr val="accent6">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Text Box 7"/>
          <p:cNvSpPr txBox="1"/>
          <p:nvPr/>
        </p:nvSpPr>
        <p:spPr>
          <a:xfrm>
            <a:off x="2286000" y="5784215"/>
            <a:ext cx="7825740" cy="1938020"/>
          </a:xfrm>
          <a:prstGeom prst="rect">
            <a:avLst/>
          </a:prstGeom>
          <a:noFill/>
          <a:ln w="9525">
            <a:noFill/>
          </a:ln>
        </p:spPr>
        <p:txBody>
          <a:bodyPr wrap="square">
            <a:spAutoFit/>
          </a:bodyPr>
          <a:p>
            <a:pPr indent="0" algn="ctr">
              <a:lnSpc>
                <a:spcPct val="150000"/>
              </a:lnSpc>
            </a:pPr>
            <a:r>
              <a:rPr lang="en-US" sz="4000">
                <a:solidFill>
                  <a:srgbClr val="000000"/>
                </a:solidFill>
                <a:latin typeface="Arial" panose="020B0604020202020204" pitchFamily="34" charset="0"/>
                <a:cs typeface="Arial" panose="020B0604020202020204" pitchFamily="34" charset="0"/>
                <a:sym typeface="+mn-ea"/>
              </a:rPr>
              <a:t>Hãy nêu khái niệm nhiệt tạo thành, nhiệt tạo thành chuẩn</a:t>
            </a:r>
            <a:endParaRPr lang="en-US" sz="400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barn(inVertical)">
                                      <p:cBhvr>
                                        <p:cTn id="17" dur="5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0"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8" name="Group 8"/>
          <p:cNvGrpSpPr/>
          <p:nvPr/>
        </p:nvGrpSpPr>
        <p:grpSpPr>
          <a:xfrm rot="-10800000">
            <a:off x="1524000" y="876300"/>
            <a:ext cx="14768195" cy="4490085"/>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2600" y="2272665"/>
            <a:ext cx="1415415" cy="1405255"/>
          </a:xfrm>
          <a:prstGeom prst="rect">
            <a:avLst/>
          </a:prstGeom>
        </p:spPr>
      </p:pic>
      <mc:AlternateContent xmlns:mc="http://schemas.openxmlformats.org/markup-compatibility/2006">
        <mc:Choice xmlns:a14="http://schemas.microsoft.com/office/drawing/2010/main" Requires="a14">
          <p:sp>
            <p:nvSpPr>
              <p:cNvPr id="19" name="TextBox 19"/>
              <p:cNvSpPr txBox="1"/>
              <p:nvPr/>
            </p:nvSpPr>
            <p:spPr>
              <a:xfrm>
                <a:off x="3429000" y="1053465"/>
                <a:ext cx="12043410" cy="4074160"/>
              </a:xfrm>
              <a:prstGeom prst="rect">
                <a:avLst/>
              </a:prstGeom>
            </p:spPr>
            <p:txBody>
              <a:bodyPr wrap="square" lIns="0" tIns="0" rIns="0" bIns="0" rtlCol="0" anchor="t">
                <a:spAutoFit/>
              </a:bodyPr>
              <a:lstStyle/>
              <a:p>
                <a:pPr indent="0" algn="just">
                  <a:lnSpc>
                    <a:spcPct val="150000"/>
                  </a:lnSpc>
                  <a:buFont typeface="Arial" panose="020B0604020202020204" pitchFamily="34" charset="0"/>
                  <a:buNone/>
                </a:pPr>
                <a:r>
                  <a:rPr lang="en-US" sz="4400" b="1" spc="70">
                    <a:solidFill>
                      <a:schemeClr val="tx1"/>
                    </a:solidFill>
                    <a:latin typeface="Arial" panose="020B0604020202020204" pitchFamily="34" charset="0"/>
                    <a:cs typeface="Arial" panose="020B0604020202020204" pitchFamily="34" charset="0"/>
                  </a:rPr>
                  <a:t>Nhiệt tạo thành</a:t>
                </a:r>
                <a:r>
                  <a:rPr lang="en-US" sz="4400" spc="70">
                    <a:solidFill>
                      <a:schemeClr val="tx1"/>
                    </a:solidFill>
                    <a:latin typeface="Arial" panose="020B0604020202020204" pitchFamily="34" charset="0"/>
                    <a:cs typeface="Arial" panose="020B0604020202020204" pitchFamily="34" charset="0"/>
                  </a:rPr>
                  <a:t> (∆</a:t>
                </a:r>
                <a:r>
                  <a:rPr lang="en-US" sz="4400" spc="70" baseline="-25000">
                    <a:solidFill>
                      <a:schemeClr val="tx1"/>
                    </a:solidFill>
                    <a:latin typeface="Arial" panose="020B0604020202020204" pitchFamily="34" charset="0"/>
                    <a:cs typeface="Arial" panose="020B0604020202020204" pitchFamily="34" charset="0"/>
                  </a:rPr>
                  <a:t>f</a:t>
                </a:r>
                <a14:m>
                  <m:oMath xmlns:m="http://schemas.openxmlformats.org/officeDocument/2006/math">
                    <m:sSubSup>
                      <m:sSubSupPr>
                        <m:ctrlPr>
                          <a:rPr lang="en-US" sz="4400" i="1">
                            <a:latin typeface="Cambria Math" panose="02040503050406030204" charset="0"/>
                            <a:cs typeface="Cambria Math" panose="02040503050406030204" charset="0"/>
                            <a:sym typeface="+mn-ea"/>
                          </a:rPr>
                        </m:ctrlPr>
                      </m:sSubSupPr>
                      <m:e>
                        <m:r>
                          <a:rPr lang="en-US" sz="4400" i="1">
                            <a:latin typeface="Cambria Math" panose="02040503050406030204" charset="0"/>
                            <a:cs typeface="Cambria Math" panose="02040503050406030204" charset="0"/>
                            <a:sym typeface="+mn-ea"/>
                          </a:rPr>
                          <m:t>𝐻</m:t>
                        </m:r>
                      </m:e>
                      <m:sub>
                        <m:r>
                          <a:rPr lang="en-US" sz="4400" i="1">
                            <a:latin typeface="Cambria Math" panose="02040503050406030204" charset="0"/>
                            <a:cs typeface="Cambria Math" panose="02040503050406030204" charset="0"/>
                            <a:sym typeface="+mn-ea"/>
                          </a:rPr>
                          <m:t>298</m:t>
                        </m:r>
                      </m:sub>
                      <m:sup>
                        <m:r>
                          <a:rPr lang="en-US" sz="4400" i="1">
                            <a:latin typeface="Cambria Math" panose="02040503050406030204" charset="0"/>
                            <a:cs typeface="Cambria Math" panose="02040503050406030204" charset="0"/>
                            <a:sym typeface="+mn-ea"/>
                          </a:rPr>
                          <m:t>𝑜</m:t>
                        </m:r>
                      </m:sup>
                    </m:sSubSup>
                  </m:oMath>
                </a14:m>
                <a:r>
                  <a:rPr lang="en-US" sz="4400" spc="70">
                    <a:solidFill>
                      <a:schemeClr val="tx1"/>
                    </a:solidFill>
                    <a:latin typeface="Arial" panose="020B0604020202020204" pitchFamily="34" charset="0"/>
                    <a:cs typeface="Arial" panose="020B0604020202020204" pitchFamily="34" charset="0"/>
                  </a:rPr>
                  <a:t>) của một chất là biến thiên enthalpy của phản ứng tạo thành 1 mol chất đó từ các đơn chất ở dạng bền vững nhất, ở một điều kiện xác định.  </a:t>
                </a:r>
                <a:endParaRPr lang="en-US" sz="4400" spc="70">
                  <a:solidFill>
                    <a:schemeClr val="tx1"/>
                  </a:solidFill>
                  <a:latin typeface="Arial" panose="020B0604020202020204" pitchFamily="34" charset="0"/>
                  <a:cs typeface="Arial" panose="020B0604020202020204" pitchFamily="34" charset="0"/>
                </a:endParaRPr>
              </a:p>
            </p:txBody>
          </p:sp>
        </mc:Choice>
        <mc:Fallback>
          <p:sp>
            <p:nvSpPr>
              <p:cNvPr id="19" name="TextBox 19"/>
              <p:cNvSpPr txBox="1">
                <a:spLocks noRot="1" noChangeAspect="1" noMove="1" noResize="1" noEditPoints="1" noAdjustHandles="1" noChangeArrowheads="1" noChangeShapeType="1" noTextEdit="1"/>
              </p:cNvSpPr>
              <p:nvPr/>
            </p:nvSpPr>
            <p:spPr>
              <a:xfrm>
                <a:off x="3429000" y="1053465"/>
                <a:ext cx="12043410" cy="4074160"/>
              </a:xfrm>
              <a:prstGeom prst="rect">
                <a:avLst/>
              </a:prstGeom>
              <a:blipFill rotWithShape="1">
                <a:blip r:embed="rId3"/>
                <a:stretch>
                  <a:fillRect r="-659"/>
                </a:stretch>
              </a:blipFill>
            </p:spPr>
            <p:txBody>
              <a:bodyPr/>
              <a:lstStyle/>
              <a:p>
                <a:r>
                  <a:rPr lang="en-US" altLang="en-US">
                    <a:noFill/>
                  </a:rPr>
                  <a:t> </a:t>
                </a:r>
              </a:p>
            </p:txBody>
          </p:sp>
        </mc:Fallback>
      </mc:AlternateContent>
      <p:pic>
        <p:nvPicPr>
          <p:cNvPr id="20"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33400" y="310515"/>
            <a:ext cx="1164590" cy="1392555"/>
          </a:xfrm>
          <a:prstGeom prst="rect">
            <a:avLst/>
          </a:prstGeom>
        </p:spPr>
      </p:pic>
      <p:grpSp>
        <p:nvGrpSpPr>
          <p:cNvPr id="16" name="Group 6"/>
          <p:cNvGrpSpPr/>
          <p:nvPr/>
        </p:nvGrpSpPr>
        <p:grpSpPr>
          <a:xfrm rot="-10800000">
            <a:off x="1511300" y="5777865"/>
            <a:ext cx="14794865" cy="363791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15" name="Text Box 14"/>
          <p:cNvSpPr txBox="1"/>
          <p:nvPr/>
        </p:nvSpPr>
        <p:spPr>
          <a:xfrm>
            <a:off x="1767205" y="6166485"/>
            <a:ext cx="14297025" cy="2861310"/>
          </a:xfrm>
          <a:prstGeom prst="rect">
            <a:avLst/>
          </a:prstGeom>
          <a:noFill/>
        </p:spPr>
        <p:txBody>
          <a:bodyPr wrap="square" rtlCol="0" anchor="t">
            <a:spAutoFit/>
          </a:bodyPr>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sym typeface="+mn-ea"/>
              </a:rPr>
              <a:t>Nhiệt tạo thành chuẩn  là nhiệt tạo thành ở điều kiện chuẩn.</a:t>
            </a:r>
            <a:endParaRPr lang="en-US" sz="4000">
              <a:latin typeface="Arial" panose="020B0604020202020204" pitchFamily="34" charset="0"/>
              <a:cs typeface="Arial" panose="020B0604020202020204" pitchFamily="34" charset="0"/>
              <a:sym typeface="+mn-ea"/>
            </a:endParaRP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sym typeface="+mn-ea"/>
              </a:rPr>
              <a:t>Nhiệt tạo thành chuẩn của các đơn chất ở dạng bền vững nhất bằng 0.</a:t>
            </a:r>
            <a:endParaRPr lang="en-US" sz="4000">
              <a:latin typeface="Arial" panose="020B0604020202020204" pitchFamily="34" charset="0"/>
              <a:cs typeface="Arial" panose="020B0604020202020204" pitchFamily="34" charset="0"/>
              <a:sym typeface="+mn-ea"/>
            </a:endParaRPr>
          </a:p>
        </p:txBody>
      </p:sp>
      <p:pic>
        <p:nvPicPr>
          <p:cNvPr id="2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5773400" y="4305300"/>
            <a:ext cx="1924685" cy="1849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linds(horizontal)">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blinds(horizontal)">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70205" y="302260"/>
            <a:ext cx="17645380" cy="9683115"/>
            <a:chOff x="-4267" y="0"/>
            <a:chExt cx="6974652" cy="3733593"/>
          </a:xfrm>
        </p:grpSpPr>
        <p:sp>
          <p:nvSpPr>
            <p:cNvPr id="3" name="Freeform 3"/>
            <p:cNvSpPr/>
            <p:nvPr/>
          </p:nvSpPr>
          <p:spPr>
            <a:xfrm>
              <a:off x="-4267" y="0"/>
              <a:ext cx="6974652"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7806272">
            <a:off x="3037840" y="5327650"/>
            <a:ext cx="767080" cy="1131570"/>
          </a:xfrm>
          <a:prstGeom prst="rect">
            <a:avLst/>
          </a:prstGeom>
        </p:spPr>
      </p:pic>
      <p:sp>
        <p:nvSpPr>
          <p:cNvPr id="12" name="TextBox 10"/>
          <p:cNvSpPr txBox="1"/>
          <p:nvPr/>
        </p:nvSpPr>
        <p:spPr>
          <a:xfrm>
            <a:off x="1054735" y="1028700"/>
            <a:ext cx="16178530" cy="923290"/>
          </a:xfrm>
          <a:prstGeom prst="rect">
            <a:avLst/>
          </a:prstGeom>
        </p:spPr>
        <p:txBody>
          <a:bodyPr wrap="square" lIns="0" tIns="0" rIns="0" bIns="0" rtlCol="0" anchor="t">
            <a:spAutoFit/>
          </a:bodyPr>
          <a:p>
            <a:pPr algn="ctr">
              <a:lnSpc>
                <a:spcPct val="150000"/>
              </a:lnSpc>
            </a:pPr>
            <a:r>
              <a:rPr lang="en-US" sz="4000" b="1" spc="70">
                <a:latin typeface="Arial" panose="020B0604020202020204" pitchFamily="34" charset="0"/>
                <a:cs typeface="Arial" panose="020B0604020202020204" pitchFamily="34" charset="0"/>
              </a:rPr>
              <a:t>3.2. Tính biến thiên enthalpy của phản ứng theo nhiệt tạo thành</a:t>
            </a:r>
            <a:endParaRPr lang="en-US" sz="4000" b="1" spc="70">
              <a:latin typeface="Arial" panose="020B0604020202020204" pitchFamily="34" charset="0"/>
              <a:cs typeface="Arial" panose="020B0604020202020204" pitchFamily="34" charset="0"/>
            </a:endParaRPr>
          </a:p>
        </p:txBody>
      </p:sp>
      <p:sp>
        <p:nvSpPr>
          <p:cNvPr id="20" name="Text Box 19"/>
          <p:cNvSpPr txBox="1"/>
          <p:nvPr/>
        </p:nvSpPr>
        <p:spPr>
          <a:xfrm>
            <a:off x="2057400" y="2415540"/>
            <a:ext cx="14268450" cy="286131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Biến thiên enthalpy của phản ứng được xác định bằng hiệu số giữa tổng nhiệt tạo thành các chất sản phẩm (sp) và tổng nhiệt tạo thành của các chất đầu: </a:t>
            </a:r>
            <a:endParaRPr lang="en-US" sz="4000" b="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195445" y="5676900"/>
            <a:ext cx="9992360" cy="1047750"/>
          </a:xfrm>
          <a:prstGeom prst="rect">
            <a:avLst/>
          </a:prstGeom>
        </p:spPr>
      </p:pic>
      <p:sp>
        <p:nvSpPr>
          <p:cNvPr id="190" name="Text Box 189"/>
          <p:cNvSpPr txBox="1"/>
          <p:nvPr/>
        </p:nvSpPr>
        <p:spPr>
          <a:xfrm>
            <a:off x="2133600" y="7124700"/>
            <a:ext cx="14360525" cy="1938020"/>
          </a:xfrm>
          <a:prstGeom prst="rect">
            <a:avLst/>
          </a:prstGeom>
          <a:noFill/>
          <a:ln w="9525">
            <a:noFill/>
          </a:ln>
        </p:spPr>
        <p:txBody>
          <a:bodyPr wrap="square">
            <a:spAutoFit/>
          </a:bodyPr>
          <a:p>
            <a:pPr indent="0">
              <a:lnSpc>
                <a:spcPct val="150000"/>
              </a:lnSpc>
            </a:pPr>
            <a:r>
              <a:rPr lang="en-US" sz="4000" b="1">
                <a:latin typeface="Arial" panose="020B0604020202020204" pitchFamily="34" charset="0"/>
                <a:cs typeface="Calibri" panose="020F0502020204030204" charset="0"/>
              </a:rPr>
              <a:t>Chú ý:</a:t>
            </a:r>
            <a:r>
              <a:rPr lang="en-US" sz="4000" b="0">
                <a:latin typeface="Arial" panose="020B0604020202020204" pitchFamily="34" charset="0"/>
                <a:cs typeface="Calibri" panose="020F0502020204030204" charset="0"/>
              </a:rPr>
              <a:t> Trong tính toán cần lưu ý đến hệ số của các chất trong phương trình hóa học.</a:t>
            </a:r>
            <a:endParaRPr lang="en-US" sz="40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blinds(horizontal)">
                                      <p:cBhvr>
                                        <p:cTn id="2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9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927100" y="701675"/>
            <a:ext cx="16666845" cy="862774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mc:AlternateContent xmlns:mc="http://schemas.openxmlformats.org/markup-compatibility/2006">
        <mc:Choice xmlns:a14="http://schemas.microsoft.com/office/drawing/2010/main" Requires="a14">
          <p:sp>
            <p:nvSpPr>
              <p:cNvPr id="18" name="TextBox 18"/>
              <p:cNvSpPr txBox="1"/>
              <p:nvPr/>
            </p:nvSpPr>
            <p:spPr>
              <a:xfrm>
                <a:off x="1981200" y="2628900"/>
                <a:ext cx="14470380" cy="5549900"/>
              </a:xfrm>
              <a:prstGeom prst="rect">
                <a:avLst/>
              </a:prstGeom>
            </p:spPr>
            <p:txBody>
              <a:bodyPr wrap="square" lIns="0" tIns="0" rIns="0" bIns="0" rtlCol="0" anchor="t">
                <a:spAutoFit/>
              </a:bodyPr>
              <a:lstStyle/>
              <a:p>
                <a:pPr indent="0" algn="just">
                  <a:lnSpc>
                    <a:spcPct val="150000"/>
                  </a:lnSpc>
                  <a:buFont typeface="+mj-lt"/>
                  <a:buNone/>
                </a:pPr>
                <a:r>
                  <a:rPr lang="en-US" sz="4000" b="1" spc="70">
                    <a:latin typeface="Arial" panose="020B0604020202020204" pitchFamily="34" charset="0"/>
                    <a:cs typeface="Arial" panose="020B0604020202020204" pitchFamily="34" charset="0"/>
                    <a:sym typeface="+mn-ea"/>
                  </a:rPr>
                  <a:t>Câu 5: </a:t>
                </a:r>
                <a:r>
                  <a:rPr lang="en-US" sz="4000">
                    <a:latin typeface="Arial" panose="020B0604020202020204" pitchFamily="34" charset="0"/>
                    <a:cs typeface="Arial" panose="020B0604020202020204" pitchFamily="34" charset="0"/>
                    <a:sym typeface="+mn-ea"/>
                  </a:rPr>
                  <a:t>Cho phản ứng:</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C (kim cương) → C (graphite)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sym typeface="+mn-ea"/>
                  </a:rPr>
                  <a:t> = -1,9 kJ </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a) Ở điều kiện chuẩn, kim cương hay graphite có mức năng lượng thấp hơn?</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b) Trong phản ứng xác định nhiệt tạo thành của CO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(g): </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C</a:t>
                </a:r>
                <a:r>
                  <a:rPr lang="en-US" sz="4000" i="1">
                    <a:latin typeface="Arial" panose="020B0604020202020204" pitchFamily="34" charset="0"/>
                    <a:cs typeface="Arial" panose="020B0604020202020204" pitchFamily="34" charset="0"/>
                    <a:sym typeface="+mn-ea"/>
                  </a:rPr>
                  <a:t>(s)</a:t>
                </a:r>
                <a:r>
                  <a:rPr lang="en-US" sz="4000">
                    <a:latin typeface="Arial" panose="020B0604020202020204" pitchFamily="34" charset="0"/>
                    <a:cs typeface="Arial" panose="020B0604020202020204" pitchFamily="34" charset="0"/>
                    <a:sym typeface="+mn-ea"/>
                  </a:rPr>
                  <a:t> + O</a:t>
                </a:r>
                <a:r>
                  <a:rPr lang="en-US" sz="4000" baseline="-25000">
                    <a:latin typeface="Arial" panose="020B0604020202020204" pitchFamily="34" charset="0"/>
                    <a:cs typeface="Arial" panose="020B0604020202020204" pitchFamily="34" charset="0"/>
                    <a:sym typeface="+mn-ea"/>
                  </a:rPr>
                  <a:t>2</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CO</a:t>
                </a:r>
                <a:r>
                  <a:rPr lang="en-US" sz="4000" baseline="-25000">
                    <a:latin typeface="Arial" panose="020B0604020202020204" pitchFamily="34" charset="0"/>
                    <a:cs typeface="Arial" panose="020B0604020202020204" pitchFamily="34" charset="0"/>
                    <a:sym typeface="+mn-ea"/>
                  </a:rPr>
                  <a:t>2</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Carbon ở dạng kim cương hay graphite?</a:t>
                </a:r>
                <a:endParaRPr lang="en-US" sz="4000">
                  <a:latin typeface="Arial" panose="020B0604020202020204" pitchFamily="34" charset="0"/>
                  <a:cs typeface="Arial" panose="020B0604020202020204" pitchFamily="34" charset="0"/>
                  <a:sym typeface="+mn-ea"/>
                </a:endParaRPr>
              </a:p>
            </p:txBody>
          </p:sp>
        </mc:Choice>
        <mc:Fallback>
          <p:sp>
            <p:nvSpPr>
              <p:cNvPr id="18" name="TextBox 18"/>
              <p:cNvSpPr txBox="1">
                <a:spLocks noRot="1" noChangeAspect="1" noMove="1" noResize="1" noEditPoints="1" noAdjustHandles="1" noChangeArrowheads="1" noChangeShapeType="1" noTextEdit="1"/>
              </p:cNvSpPr>
              <p:nvPr/>
            </p:nvSpPr>
            <p:spPr>
              <a:xfrm>
                <a:off x="1981200" y="2628900"/>
                <a:ext cx="14470380" cy="5549900"/>
              </a:xfrm>
              <a:prstGeom prst="rect">
                <a:avLst/>
              </a:prstGeom>
              <a:blipFill rotWithShape="1">
                <a:blip r:embed="rId3"/>
                <a:stretch>
                  <a:fillRect r="-689" b="-870"/>
                </a:stretch>
              </a:blipFill>
            </p:spPr>
            <p:txBody>
              <a:bodyPr/>
              <a:lstStyle/>
              <a:p>
                <a:r>
                  <a:rPr lang="en-US" altLang="en-US">
                    <a:noFill/>
                  </a:rPr>
                  <a:t> </a:t>
                </a:r>
              </a:p>
            </p:txBody>
          </p:sp>
        </mc:Fallback>
      </mc:AlternateContent>
      <p:sp>
        <p:nvSpPr>
          <p:cNvPr id="21" name="TextBox 21"/>
          <p:cNvSpPr txBox="1"/>
          <p:nvPr/>
        </p:nvSpPr>
        <p:spPr>
          <a:xfrm>
            <a:off x="2667000"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Câu hỏi</a:t>
            </a:r>
            <a:endParaRPr lang="en-US" sz="6000" b="1" spc="180">
              <a:solidFill>
                <a:srgbClr val="9B404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blinds(horizontal)">
                                      <p:cBhvr>
                                        <p:cTn id="20" dur="500"/>
                                        <p:tgtEl>
                                          <p:spTgt spid="1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linds(horizontal)">
                                      <p:cBhvr>
                                        <p:cTn id="23" dur="500"/>
                                        <p:tgtEl>
                                          <p:spTgt spid="18">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blinds(horizontal)">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fade">
                                      <p:cBhvr>
                                        <p:cTn id="31" dur="1000"/>
                                        <p:tgtEl>
                                          <p:spTgt spid="18">
                                            <p:txEl>
                                              <p:pRg st="3" end="3"/>
                                            </p:txEl>
                                          </p:spTgt>
                                        </p:tgtEl>
                                      </p:cBhvr>
                                    </p:animEffect>
                                    <p:anim calcmode="lin" valueType="num">
                                      <p:cBhvr>
                                        <p:cTn id="32"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xEl>
                                              <p:pRg st="4" end="4"/>
                                            </p:txEl>
                                          </p:spTgt>
                                        </p:tgtEl>
                                        <p:attrNameLst>
                                          <p:attrName>style.visibility</p:attrName>
                                        </p:attrNameLst>
                                      </p:cBhvr>
                                      <p:to>
                                        <p:strVal val="visible"/>
                                      </p:to>
                                    </p:set>
                                    <p:animEffect transition="in" filter="fade">
                                      <p:cBhvr>
                                        <p:cTn id="36" dur="1000"/>
                                        <p:tgtEl>
                                          <p:spTgt spid="18">
                                            <p:txEl>
                                              <p:pRg st="4" end="4"/>
                                            </p:txEl>
                                          </p:spTgt>
                                        </p:tgtEl>
                                      </p:cBhvr>
                                    </p:animEffect>
                                    <p:anim calcmode="lin" valueType="num">
                                      <p:cBhvr>
                                        <p:cTn id="37"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312003" y="11049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p:sp>
        <p:nvSpPr>
          <p:cNvPr id="190" name="Text Box 189"/>
          <p:cNvSpPr txBox="1"/>
          <p:nvPr/>
        </p:nvSpPr>
        <p:spPr>
          <a:xfrm>
            <a:off x="2667000" y="2400300"/>
            <a:ext cx="13618210" cy="2861310"/>
          </a:xfrm>
          <a:prstGeom prst="rect">
            <a:avLst/>
          </a:prstGeom>
          <a:noFill/>
          <a:ln w="9525">
            <a:noFill/>
          </a:ln>
        </p:spPr>
        <p:txBody>
          <a:bodyPr wrap="square">
            <a:spAutoFit/>
          </a:bodyPr>
          <a:p>
            <a:pPr indent="0">
              <a:lnSpc>
                <a:spcPct val="150000"/>
              </a:lnSpc>
            </a:pPr>
            <a:r>
              <a:rPr lang="en-US" sz="4000">
                <a:latin typeface="Arial" panose="020B0604020202020204" pitchFamily="34" charset="0"/>
                <a:cs typeface="Arial" panose="020B0604020202020204" pitchFamily="34" charset="0"/>
              </a:rPr>
              <a:t>a) Mức năng lượng của graphite thấp hơn kim cương.</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b) Trong phản ứng xác định nhiệt tạo thành của CO</a:t>
            </a:r>
            <a:r>
              <a:rPr lang="en-US" sz="4000" baseline="-25000">
                <a:latin typeface="Arial" panose="020B0604020202020204" pitchFamily="34" charset="0"/>
                <a:cs typeface="Arial" panose="020B0604020202020204" pitchFamily="34" charset="0"/>
              </a:rPr>
              <a:t>2</a:t>
            </a:r>
            <a:r>
              <a:rPr lang="en-US" sz="4000" i="1">
                <a:latin typeface="Arial" panose="020B0604020202020204" pitchFamily="34" charset="0"/>
                <a:cs typeface="Arial" panose="020B0604020202020204" pitchFamily="34" charset="0"/>
              </a:rPr>
              <a:t>(g)</a:t>
            </a:r>
            <a:r>
              <a:rPr lang="en-US" sz="400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C</a:t>
            </a:r>
            <a:r>
              <a:rPr lang="en-US" sz="4000" i="1">
                <a:latin typeface="Arial" panose="020B0604020202020204" pitchFamily="34" charset="0"/>
                <a:cs typeface="Arial" panose="020B0604020202020204" pitchFamily="34" charset="0"/>
              </a:rPr>
              <a:t>(s)</a:t>
            </a:r>
            <a:r>
              <a:rPr lang="en-US" sz="4000">
                <a:latin typeface="Arial" panose="020B0604020202020204" pitchFamily="34" charset="0"/>
                <a:cs typeface="Arial" panose="020B0604020202020204" pitchFamily="34" charset="0"/>
              </a:rPr>
              <a:t> + O</a:t>
            </a:r>
            <a:r>
              <a:rPr lang="en-US" sz="4000" baseline="-25000">
                <a:latin typeface="Arial" panose="020B0604020202020204" pitchFamily="34" charset="0"/>
                <a:cs typeface="Arial" panose="020B0604020202020204" pitchFamily="34" charset="0"/>
              </a:rPr>
              <a:t>2</a:t>
            </a:r>
            <a:r>
              <a:rPr lang="en-US" sz="4000" i="1">
                <a:latin typeface="Arial" panose="020B0604020202020204" pitchFamily="34" charset="0"/>
                <a:cs typeface="Arial" panose="020B0604020202020204" pitchFamily="34" charset="0"/>
              </a:rPr>
              <a:t>(g)</a:t>
            </a:r>
            <a:r>
              <a:rPr lang="en-US" sz="4000">
                <a:latin typeface="Arial" panose="020B0604020202020204" pitchFamily="34" charset="0"/>
                <a:cs typeface="Arial" panose="020B0604020202020204" pitchFamily="34" charset="0"/>
              </a:rPr>
              <a:t> → CO</a:t>
            </a:r>
            <a:r>
              <a:rPr lang="en-US" sz="4000" baseline="-25000">
                <a:latin typeface="Arial" panose="020B0604020202020204" pitchFamily="34" charset="0"/>
                <a:cs typeface="Arial" panose="020B0604020202020204" pitchFamily="34" charset="0"/>
              </a:rPr>
              <a:t>2</a:t>
            </a:r>
            <a:r>
              <a:rPr lang="en-US" sz="4000" i="1">
                <a:latin typeface="Arial" panose="020B0604020202020204" pitchFamily="34" charset="0"/>
                <a:cs typeface="Arial" panose="020B0604020202020204" pitchFamily="34" charset="0"/>
              </a:rPr>
              <a:t>(g)</a:t>
            </a:r>
            <a:r>
              <a:rPr lang="en-US" sz="4000">
                <a:latin typeface="Arial" panose="020B0604020202020204" pitchFamily="34" charset="0"/>
                <a:cs typeface="Arial" panose="020B0604020202020204" pitchFamily="34" charset="0"/>
              </a:rPr>
              <a:t>. Carbon ở dạng graphite.</a:t>
            </a:r>
            <a:endParaRPr lang="en-US" sz="4000">
              <a:latin typeface="Arial" panose="020B0604020202020204" pitchFamily="34" charset="0"/>
              <a:cs typeface="Arial" panose="020B0604020202020204" pitchFamily="34" charset="0"/>
            </a:endParaRPr>
          </a:p>
        </p:txBody>
      </p:sp>
      <p:pic>
        <p:nvPicPr>
          <p:cNvPr id="6" name="Picture 5"/>
          <p:cNvPicPr/>
          <p:nvPr/>
        </p:nvPicPr>
        <p:blipFill>
          <a:blip r:embed="rId3"/>
          <a:stretch>
            <a:fillRect/>
          </a:stretch>
        </p:blipFill>
        <p:spPr>
          <a:xfrm>
            <a:off x="4737735" y="5676900"/>
            <a:ext cx="9476740" cy="39814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99516">
            <a:off x="-792480" y="8114030"/>
            <a:ext cx="8162290" cy="2574925"/>
          </a:xfrm>
          <a:prstGeom prst="rect">
            <a:avLst/>
          </a:prstGeom>
        </p:spPr>
      </p:pic>
      <p:sp>
        <p:nvSpPr>
          <p:cNvPr id="18" name="TextBox 18"/>
          <p:cNvSpPr txBox="1"/>
          <p:nvPr/>
        </p:nvSpPr>
        <p:spPr>
          <a:xfrm>
            <a:off x="609600" y="1333500"/>
            <a:ext cx="6991985" cy="6463030"/>
          </a:xfrm>
          <a:prstGeom prst="rect">
            <a:avLst/>
          </a:prstGeom>
        </p:spPr>
        <p:txBody>
          <a:bodyPr wrap="square" lIns="0" tIns="0" rIns="0" bIns="0" rtlCol="0" anchor="t">
            <a:spAutoFit/>
          </a:bodyPr>
          <a:lstStyle/>
          <a:p>
            <a:pPr indent="0" algn="just">
              <a:lnSpc>
                <a:spcPct val="150000"/>
              </a:lnSpc>
              <a:buFont typeface="+mj-lt"/>
              <a:buNone/>
            </a:pPr>
            <a:r>
              <a:rPr lang="en-US" sz="4000" b="1">
                <a:latin typeface="Arial" panose="020B0604020202020204" pitchFamily="34" charset="0"/>
                <a:cs typeface="Arial" panose="020B0604020202020204" pitchFamily="34" charset="0"/>
                <a:sym typeface="+mn-ea"/>
              </a:rPr>
              <a:t>Câu 6:</a:t>
            </a:r>
            <a:r>
              <a:rPr lang="en-US" sz="4000">
                <a:latin typeface="Arial" panose="020B0604020202020204" pitchFamily="34" charset="0"/>
                <a:cs typeface="Arial" panose="020B0604020202020204" pitchFamily="34" charset="0"/>
                <a:sym typeface="+mn-ea"/>
              </a:rPr>
              <a:t> Từ số liệu Bảng 17.1, hãy xác định biến thiên enthalpy chuẩn của phản ứng đốt cháy ethane:</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C</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H</a:t>
            </a:r>
            <a:r>
              <a:rPr lang="en-US" sz="4000" baseline="-25000">
                <a:latin typeface="Arial" panose="020B0604020202020204" pitchFamily="34" charset="0"/>
                <a:cs typeface="Arial" panose="020B0604020202020204" pitchFamily="34" charset="0"/>
                <a:sym typeface="+mn-ea"/>
              </a:rPr>
              <a:t>6 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2CO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                               + 3H</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O</a:t>
            </a:r>
            <a:r>
              <a:rPr lang="en-US" sz="4000" i="1">
                <a:latin typeface="Arial" panose="020B0604020202020204" pitchFamily="34" charset="0"/>
                <a:cs typeface="Arial" panose="020B0604020202020204" pitchFamily="34" charset="0"/>
                <a:sym typeface="+mn-ea"/>
              </a:rPr>
              <a:t> (l)</a:t>
            </a:r>
            <a:r>
              <a:rPr lang="en-US" sz="4000">
                <a:latin typeface="Arial" panose="020B0604020202020204" pitchFamily="34" charset="0"/>
                <a:cs typeface="Arial" panose="020B0604020202020204" pitchFamily="34" charset="0"/>
                <a:sym typeface="+mn-ea"/>
              </a:rPr>
              <a:t> </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p:txBody>
      </p:sp>
      <p:pic>
        <p:nvPicPr>
          <p:cNvPr id="2" name="Picture 1" descr="B17_Bang 17.1"/>
          <p:cNvPicPr>
            <a:picLocks noChangeAspect="1"/>
          </p:cNvPicPr>
          <p:nvPr/>
        </p:nvPicPr>
        <p:blipFill>
          <a:blip r:embed="rId3"/>
          <a:stretch>
            <a:fillRect/>
          </a:stretch>
        </p:blipFill>
        <p:spPr>
          <a:xfrm>
            <a:off x="8305800" y="1409700"/>
            <a:ext cx="9753600" cy="76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186908" y="4953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mc:AlternateContent xmlns:mc="http://schemas.openxmlformats.org/markup-compatibility/2006">
        <mc:Choice xmlns:a14="http://schemas.microsoft.com/office/drawing/2010/main" Requires="a14">
          <p:sp>
            <p:nvSpPr>
              <p:cNvPr id="190" name="Text Box 189"/>
              <p:cNvSpPr txBox="1"/>
              <p:nvPr/>
            </p:nvSpPr>
            <p:spPr>
              <a:xfrm>
                <a:off x="2209800" y="1671955"/>
                <a:ext cx="13618210" cy="7508875"/>
              </a:xfrm>
              <a:prstGeom prst="rect">
                <a:avLst/>
              </a:prstGeom>
              <a:noFill/>
              <a:ln w="9525">
                <a:noFill/>
              </a:ln>
            </p:spPr>
            <p:txBody>
              <a:bodyPr wrap="square">
                <a:spAutoFit/>
              </a:bodyPr>
              <a:p>
                <a:pPr indent="0">
                  <a:lnSpc>
                    <a:spcPct val="150000"/>
                  </a:lnSpc>
                </a:pPr>
                <a:r>
                  <a:rPr lang="en-US" sz="4000">
                    <a:latin typeface="Arial" panose="020B0604020202020204" pitchFamily="34" charset="0"/>
                    <a:cs typeface="Arial" panose="020B0604020202020204" pitchFamily="34" charset="0"/>
                  </a:rPr>
                  <a:t>Tổng nhiệt tạo thành các chất đầu là:</a:t>
                </a:r>
                <a:endParaRPr lang="en-US" sz="4000">
                  <a:latin typeface="Arial" panose="020B0604020202020204" pitchFamily="34" charset="0"/>
                  <a:cs typeface="Arial" panose="020B0604020202020204" pitchFamily="34" charset="0"/>
                </a:endParaRPr>
              </a:p>
              <a:p>
                <a:pPr indent="0">
                  <a:lnSpc>
                    <a:spcPct val="150000"/>
                  </a:lnSpc>
                </a:pP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rPr>
                  <a:t>(cđ) =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f</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rPr>
                  <a:t> (C</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6</a:t>
                </a:r>
                <a:r>
                  <a:rPr lang="en-US" sz="4000" i="1">
                    <a:latin typeface="Arial" panose="020B0604020202020204" pitchFamily="34" charset="0"/>
                    <a:cs typeface="Arial" panose="020B0604020202020204" pitchFamily="34" charset="0"/>
                  </a:rPr>
                  <a:t>(g)</a:t>
                </a:r>
                <a:r>
                  <a:rPr lang="en-US" sz="4000">
                    <a:latin typeface="Arial" panose="020B0604020202020204" pitchFamily="34" charset="0"/>
                    <a:cs typeface="Arial" panose="020B0604020202020204" pitchFamily="34" charset="0"/>
                  </a:rPr>
                  <a:t>).1 +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f</a:t>
                </a:r>
                <a14:m>
                  <m:oMathPara xmlns:m="http://schemas.openxmlformats.org/officeDocument/2006/math">
                    <m:oMathParaPr>
                      <m:jc m:val="centerGroup"/>
                    </m:oMathParaPr>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m:oMathPara>
                </a14:m>
                <a:r>
                  <a:rPr lang="en-US" sz="4000">
                    <a:latin typeface="Arial" panose="020B0604020202020204" pitchFamily="34" charset="0"/>
                    <a:cs typeface="Arial" panose="020B0604020202020204" pitchFamily="34" charset="0"/>
                    <a:sym typeface="+mn-ea"/>
                  </a:rPr>
                  <a:t> (O</a:t>
                </a:r>
                <a:r>
                  <a:rPr lang="en-US" sz="4000" baseline="-25000">
                    <a:latin typeface="Arial" panose="020B0604020202020204" pitchFamily="34" charset="0"/>
                    <a:cs typeface="Arial" panose="020B0604020202020204" pitchFamily="34" charset="0"/>
                    <a:sym typeface="+mn-ea"/>
                  </a:rPr>
                  <a:t>2</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).7:2</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 (-84,7.1) + 0 = -84,7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Tổng nhiệt tạo thành các chất sản phẩm là:</a:t>
                </a:r>
                <a:endParaRPr lang="en-US" sz="4000">
                  <a:latin typeface="Arial" panose="020B0604020202020204" pitchFamily="34" charset="0"/>
                  <a:cs typeface="Arial" panose="020B0604020202020204" pitchFamily="34" charset="0"/>
                </a:endParaRPr>
              </a:p>
              <a:p>
                <a:pPr indent="0" algn="ctr">
                  <a:lnSpc>
                    <a:spcPct val="150000"/>
                  </a:lnSpc>
                </a:pP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sym typeface="+mn-ea"/>
                  </a:rPr>
                  <a:t>(sp) =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f</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sym typeface="+mn-ea"/>
                  </a:rPr>
                  <a:t> (CO</a:t>
                </a:r>
                <a:r>
                  <a:rPr lang="en-US" sz="4000" baseline="-25000">
                    <a:latin typeface="Arial" panose="020B0604020202020204" pitchFamily="34" charset="0"/>
                    <a:cs typeface="Arial" panose="020B0604020202020204" pitchFamily="34" charset="0"/>
                    <a:sym typeface="+mn-ea"/>
                  </a:rPr>
                  <a:t>2(g)</a:t>
                </a:r>
                <a:r>
                  <a:rPr lang="en-US" sz="4000">
                    <a:latin typeface="Arial" panose="020B0604020202020204" pitchFamily="34" charset="0"/>
                    <a:cs typeface="Arial" panose="020B0604020202020204" pitchFamily="34" charset="0"/>
                    <a:sym typeface="+mn-ea"/>
                  </a:rPr>
                  <a:t>).2 +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f</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sym typeface="+mn-ea"/>
                  </a:rPr>
                  <a:t> (H</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O</a:t>
                </a:r>
                <a:r>
                  <a:rPr lang="en-US" sz="4000" baseline="-25000">
                    <a:latin typeface="Arial" panose="020B0604020202020204" pitchFamily="34" charset="0"/>
                    <a:cs typeface="Arial" panose="020B0604020202020204" pitchFamily="34" charset="0"/>
                    <a:sym typeface="+mn-ea"/>
                  </a:rPr>
                  <a:t>(l)</a:t>
                </a:r>
                <a:r>
                  <a:rPr lang="en-US" sz="4000">
                    <a:latin typeface="Arial" panose="020B0604020202020204" pitchFamily="34" charset="0"/>
                    <a:cs typeface="Arial" panose="020B0604020202020204" pitchFamily="34" charset="0"/>
                    <a:sym typeface="+mn-ea"/>
                  </a:rPr>
                  <a:t>).3</a:t>
                </a:r>
                <a:endParaRPr lang="en-US" sz="4000">
                  <a:latin typeface="Arial" panose="020B0604020202020204" pitchFamily="34" charset="0"/>
                  <a:cs typeface="Arial" panose="020B0604020202020204" pitchFamily="34" charset="0"/>
                </a:endParaRPr>
              </a:p>
              <a:p>
                <a:pPr indent="0" algn="ctr">
                  <a:lnSpc>
                    <a:spcPct val="150000"/>
                  </a:lnSpc>
                </a:pPr>
                <a:r>
                  <a:rPr lang="en-US" sz="4000">
                    <a:latin typeface="Arial" panose="020B0604020202020204" pitchFamily="34" charset="0"/>
                    <a:cs typeface="Arial" panose="020B0604020202020204" pitchFamily="34" charset="0"/>
                  </a:rPr>
                  <a:t>                       = (-393,5.2) + (-285,8.3) = -1644,4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Biến thiên enthalpy của phản ứng: </a:t>
                </a:r>
                <a:endParaRPr lang="en-US" sz="4000">
                  <a:latin typeface="Arial" panose="020B0604020202020204" pitchFamily="34" charset="0"/>
                  <a:cs typeface="Arial" panose="020B0604020202020204" pitchFamily="34" charset="0"/>
                </a:endParaRPr>
              </a:p>
              <a:p>
                <a:pPr indent="0">
                  <a:lnSpc>
                    <a:spcPct val="150000"/>
                  </a:lnSpc>
                </a:pP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r>
                      <a:rPr lang="en-US" sz="4000" i="1">
                        <a:latin typeface="Cambria Math" panose="02040503050406030204" charset="0"/>
                        <a:cs typeface="Cambria Math" panose="02040503050406030204" charset="0"/>
                        <a:sym typeface="+mn-ea"/>
                      </a:rPr>
                      <m:t> </m:t>
                    </m:r>
                  </m:oMath>
                </a14:m>
                <a:r>
                  <a:rPr lang="en-US" sz="4000">
                    <a:latin typeface="Arial" panose="020B0604020202020204" pitchFamily="34" charset="0"/>
                    <a:cs typeface="Arial" panose="020B0604020202020204" pitchFamily="34" charset="0"/>
                  </a:rPr>
                  <a:t>=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sym typeface="+mn-ea"/>
                  </a:rPr>
                  <a:t>(sp)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sym typeface="+mn-ea"/>
                  </a:rPr>
                  <a:t>(cđ) = -1559.7      (kJ)</a:t>
                </a:r>
                <a:endParaRPr lang="en-US" sz="4000">
                  <a:latin typeface="Arial" panose="020B0604020202020204" pitchFamily="34" charset="0"/>
                  <a:cs typeface="Arial" panose="020B0604020202020204" pitchFamily="34" charset="0"/>
                </a:endParaRPr>
              </a:p>
            </p:txBody>
          </p:sp>
        </mc:Choice>
        <mc:Fallback>
          <p:sp>
            <p:nvSpPr>
              <p:cNvPr id="190" name="Text Box 189"/>
              <p:cNvSpPr txBox="1">
                <a:spLocks noRot="1" noChangeAspect="1" noMove="1" noResize="1" noEditPoints="1" noAdjustHandles="1" noChangeArrowheads="1" noChangeShapeType="1" noTextEdit="1"/>
              </p:cNvSpPr>
              <p:nvPr/>
            </p:nvSpPr>
            <p:spPr>
              <a:xfrm>
                <a:off x="2209800" y="1671955"/>
                <a:ext cx="13618210" cy="7508875"/>
              </a:xfrm>
              <a:prstGeom prst="rect">
                <a:avLst/>
              </a:prstGeom>
              <a:blipFill rotWithShape="1">
                <a:blip r:embed="rId3"/>
                <a:stretch>
                  <a:fillRect/>
                </a:stretch>
              </a:blipFill>
              <a:ln w="9525">
                <a:noFill/>
              </a:ln>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arn(inVertical)">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arn(inVertical)">
                                      <p:cBhvr>
                                        <p:cTn id="17" dur="500"/>
                                        <p:tgtEl>
                                          <p:spTgt spid="190">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90">
                                            <p:txEl>
                                              <p:pRg st="2" end="2"/>
                                            </p:txEl>
                                          </p:spTgt>
                                        </p:tgtEl>
                                        <p:attrNameLst>
                                          <p:attrName>style.visibility</p:attrName>
                                        </p:attrNameLst>
                                      </p:cBhvr>
                                      <p:to>
                                        <p:strVal val="visible"/>
                                      </p:to>
                                    </p:set>
                                    <p:animEffect transition="in" filter="barn(inVertical)">
                                      <p:cBhvr>
                                        <p:cTn id="20" dur="500"/>
                                        <p:tgtEl>
                                          <p:spTgt spid="19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0">
                                            <p:txEl>
                                              <p:pRg st="3" end="3"/>
                                            </p:txEl>
                                          </p:spTgt>
                                        </p:tgtEl>
                                        <p:attrNameLst>
                                          <p:attrName>style.visibility</p:attrName>
                                        </p:attrNameLst>
                                      </p:cBhvr>
                                      <p:to>
                                        <p:strVal val="visible"/>
                                      </p:to>
                                    </p:set>
                                    <p:animEffect transition="in" filter="barn(inVertical)">
                                      <p:cBhvr>
                                        <p:cTn id="25" dur="500"/>
                                        <p:tgtEl>
                                          <p:spTgt spid="19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0">
                                            <p:txEl>
                                              <p:pRg st="4" end="4"/>
                                            </p:txEl>
                                          </p:spTgt>
                                        </p:tgtEl>
                                        <p:attrNameLst>
                                          <p:attrName>style.visibility</p:attrName>
                                        </p:attrNameLst>
                                      </p:cBhvr>
                                      <p:to>
                                        <p:strVal val="visible"/>
                                      </p:to>
                                    </p:set>
                                    <p:animEffect transition="in" filter="barn(inVertical)">
                                      <p:cBhvr>
                                        <p:cTn id="30" dur="500"/>
                                        <p:tgtEl>
                                          <p:spTgt spid="190">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90">
                                            <p:txEl>
                                              <p:pRg st="5" end="5"/>
                                            </p:txEl>
                                          </p:spTgt>
                                        </p:tgtEl>
                                        <p:attrNameLst>
                                          <p:attrName>style.visibility</p:attrName>
                                        </p:attrNameLst>
                                      </p:cBhvr>
                                      <p:to>
                                        <p:strVal val="visible"/>
                                      </p:to>
                                    </p:set>
                                    <p:animEffect transition="in" filter="barn(inVertical)">
                                      <p:cBhvr>
                                        <p:cTn id="33" dur="500"/>
                                        <p:tgtEl>
                                          <p:spTgt spid="19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0">
                                            <p:txEl>
                                              <p:pRg st="6" end="6"/>
                                            </p:txEl>
                                          </p:spTgt>
                                        </p:tgtEl>
                                        <p:attrNameLst>
                                          <p:attrName>style.visibility</p:attrName>
                                        </p:attrNameLst>
                                      </p:cBhvr>
                                      <p:to>
                                        <p:strVal val="visible"/>
                                      </p:to>
                                    </p:set>
                                    <p:animEffect transition="in" filter="barn(inVertical)">
                                      <p:cBhvr>
                                        <p:cTn id="38" dur="500"/>
                                        <p:tgtEl>
                                          <p:spTgt spid="190">
                                            <p:txEl>
                                              <p:pRg st="6" end="6"/>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0">
                                            <p:txEl>
                                              <p:pRg st="7" end="7"/>
                                            </p:txEl>
                                          </p:spTgt>
                                        </p:tgtEl>
                                        <p:attrNameLst>
                                          <p:attrName>style.visibility</p:attrName>
                                        </p:attrNameLst>
                                      </p:cBhvr>
                                      <p:to>
                                        <p:strVal val="visible"/>
                                      </p:to>
                                    </p:set>
                                    <p:animEffect transition="in" filter="barn(inVertical)">
                                      <p:cBhvr>
                                        <p:cTn id="41" dur="500"/>
                                        <p:tgtEl>
                                          <p:spTgt spid="1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4" name="Group 3"/>
          <p:cNvGrpSpPr/>
          <p:nvPr/>
        </p:nvGrpSpPr>
        <p:grpSpPr>
          <a:xfrm>
            <a:off x="1266825" y="418465"/>
            <a:ext cx="12551410" cy="2413635"/>
            <a:chOff x="1995" y="659"/>
            <a:chExt cx="19766" cy="3801"/>
          </a:xfrm>
        </p:grpSpPr>
        <p:grpSp>
          <p:nvGrpSpPr>
            <p:cNvPr id="2" name="Group 2"/>
            <p:cNvGrpSpPr/>
            <p:nvPr/>
          </p:nvGrpSpPr>
          <p:grpSpPr>
            <a:xfrm rot="-10800000">
              <a:off x="1995" y="659"/>
              <a:ext cx="19766" cy="3801"/>
              <a:chOff x="-943057" y="0"/>
              <a:chExt cx="7969414" cy="3733593"/>
            </a:xfrm>
          </p:grpSpPr>
          <p:sp>
            <p:nvSpPr>
              <p:cNvPr id="3" name="Freeform 3"/>
              <p:cNvSpPr/>
              <p:nvPr/>
            </p:nvSpPr>
            <p:spPr>
              <a:xfrm>
                <a:off x="-943057" y="0"/>
                <a:ext cx="7969414"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2" name="TextBox 10"/>
            <p:cNvSpPr txBox="1"/>
            <p:nvPr/>
          </p:nvSpPr>
          <p:spPr>
            <a:xfrm>
              <a:off x="2160" y="780"/>
              <a:ext cx="18976" cy="3489"/>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4. Tính biến thiên enthalpy của phản ứng dựa vào năng lượng liên kết. </a:t>
              </a:r>
              <a:endParaRPr lang="en-US" sz="4800" b="1" spc="70">
                <a:latin typeface="Arial" panose="020B0604020202020204" pitchFamily="34" charset="0"/>
                <a:cs typeface="Arial" panose="020B0604020202020204" pitchFamily="34" charset="0"/>
              </a:endParaRPr>
            </a:p>
          </p:txBody>
        </p:sp>
      </p:grpSp>
      <p:pic>
        <p:nvPicPr>
          <p:cNvPr id="23"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536906">
            <a:off x="14063345" y="7128510"/>
            <a:ext cx="4250690" cy="3173095"/>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3207456">
            <a:off x="13124180" y="-410210"/>
            <a:ext cx="7396480" cy="2047240"/>
          </a:xfrm>
          <a:prstGeom prst="rect">
            <a:avLst/>
          </a:prstGeom>
        </p:spPr>
      </p:pic>
      <p:sp>
        <p:nvSpPr>
          <p:cNvPr id="8" name="Rounded Rectangle 7"/>
          <p:cNvSpPr/>
          <p:nvPr/>
        </p:nvSpPr>
        <p:spPr>
          <a:xfrm>
            <a:off x="3962400" y="7810500"/>
            <a:ext cx="7010400" cy="1143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mc:AlternateContent xmlns:mc="http://schemas.openxmlformats.org/markup-compatibility/2006">
        <mc:Choice xmlns:a14="http://schemas.microsoft.com/office/drawing/2010/main" Requires="a14">
          <p:sp>
            <p:nvSpPr>
              <p:cNvPr id="9" name="Text Box 8"/>
              <p:cNvSpPr txBox="1"/>
              <p:nvPr/>
            </p:nvSpPr>
            <p:spPr>
              <a:xfrm>
                <a:off x="1397000" y="3238500"/>
                <a:ext cx="12319000" cy="564134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Calibri" panose="020F0502020204030204" charset="0"/>
                  </a:rPr>
                  <a:t>Biến thiên enlthapy của phản ứng (mà các chất đều ở thể khí), bằng hiệu số giữa tổng năng lượng liên kết của các chất đầu và tổng năng lượng liên kết của các sản phẩm (ở cùng điều kiện nhiệt độ và áp suất).Ở điều kiện chuẩn: </a:t>
                </a:r>
                <a:endParaRPr lang="en-US" sz="4000" b="0">
                  <a:latin typeface="Arial" panose="020B0604020202020204" pitchFamily="34" charset="0"/>
                  <a:cs typeface="Calibri" panose="020F0502020204030204" charset="0"/>
                </a:endParaRPr>
              </a:p>
              <a:p>
                <a:pPr indent="0" algn="ctr">
                  <a:lnSpc>
                    <a:spcPct val="150000"/>
                  </a:lnSpc>
                </a:pP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r>
                      <a:rPr lang="en-US" sz="4000" i="1">
                        <a:latin typeface="Cambria Math" panose="02040503050406030204" charset="0"/>
                        <a:cs typeface="Cambria Math" panose="02040503050406030204" charset="0"/>
                        <a:sym typeface="+mn-ea"/>
                      </a:rPr>
                      <m:t> </m:t>
                    </m:r>
                  </m:oMath>
                </a14:m>
                <a:r>
                  <a:rPr lang="en-US" sz="4000">
                    <a:latin typeface="Arial" panose="020B0604020202020204" pitchFamily="34" charset="0"/>
                    <a:cs typeface="Arial" panose="020B0604020202020204" pitchFamily="34" charset="0"/>
                    <a:sym typeface="+mn-ea"/>
                  </a:rPr>
                  <a:t>=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i="1">
                            <a:latin typeface="Cambria Math" panose="02040503050406030204" charset="0"/>
                          </a:rPr>
                          <m:t>𝐸</m:t>
                        </m:r>
                        <m:r>
                          <a:rPr lang="en-US" sz="4000" i="1" baseline="-25000">
                            <a:latin typeface="Cambria Math" panose="02040503050406030204" charset="0"/>
                          </a:rPr>
                          <m:t>𝑏</m:t>
                        </m:r>
                      </m:e>
                    </m:nary>
                  </m:oMath>
                </a14:m>
                <a:r>
                  <a:rPr lang="en-US" sz="4000">
                    <a:latin typeface="Arial" panose="020B0604020202020204" pitchFamily="34" charset="0"/>
                    <a:cs typeface="Arial" panose="020B0604020202020204" pitchFamily="34" charset="0"/>
                    <a:sym typeface="+mn-ea"/>
                  </a:rPr>
                  <a:t>(sp) -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i="1">
                            <a:latin typeface="Cambria Math" panose="02040503050406030204" charset="0"/>
                          </a:rPr>
                          <m:t>𝐸</m:t>
                        </m:r>
                        <m:r>
                          <a:rPr lang="en-US" sz="4000" i="1" baseline="-25000">
                            <a:latin typeface="Cambria Math" panose="02040503050406030204" charset="0"/>
                          </a:rPr>
                          <m:t>𝑏</m:t>
                        </m:r>
                      </m:e>
                    </m:nary>
                  </m:oMath>
                </a14:m>
                <a:r>
                  <a:rPr lang="en-US" sz="4000">
                    <a:latin typeface="Arial" panose="020B0604020202020204" pitchFamily="34" charset="0"/>
                    <a:cs typeface="Arial" panose="020B0604020202020204" pitchFamily="34" charset="0"/>
                    <a:sym typeface="+mn-ea"/>
                  </a:rPr>
                  <a:t>(cđ)</a:t>
                </a:r>
                <a:endParaRPr lang="en-US" sz="4000" b="0">
                  <a:latin typeface="Arial" panose="020B0604020202020204" pitchFamily="34" charset="0"/>
                  <a:cs typeface="Calibri" panose="020F0502020204030204" charset="0"/>
                </a:endParaRPr>
              </a:p>
            </p:txBody>
          </p:sp>
        </mc:Choice>
        <mc:Fallback>
          <p:sp>
            <p:nvSpPr>
              <p:cNvPr id="9" name="Text Box 8"/>
              <p:cNvSpPr txBox="1">
                <a:spLocks noRot="1" noChangeAspect="1" noMove="1" noResize="1" noEditPoints="1" noAdjustHandles="1" noChangeArrowheads="1" noChangeShapeType="1" noTextEdit="1"/>
              </p:cNvSpPr>
              <p:nvPr/>
            </p:nvSpPr>
            <p:spPr>
              <a:xfrm>
                <a:off x="1397000" y="3238500"/>
                <a:ext cx="12319000" cy="5641340"/>
              </a:xfrm>
              <a:prstGeom prst="rect">
                <a:avLst/>
              </a:prstGeom>
              <a:blipFill rotWithShape="1">
                <a:blip r:embed="rId4"/>
                <a:stretch>
                  <a:fillRect b="-45"/>
                </a:stretch>
              </a:blipFill>
              <a:ln w="9525">
                <a:noFill/>
              </a:ln>
            </p:spPr>
            <p:txBody>
              <a:bodyPr/>
              <a:lstStyle/>
              <a:p>
                <a:r>
                  <a:rPr lang="en-US" altLang="en-US">
                    <a:noFill/>
                  </a:rPr>
                  <a:t> </a:t>
                </a:r>
              </a:p>
            </p:txBody>
          </p:sp>
        </mc:Fallback>
      </mc:AlternateContent>
      <p:sp>
        <p:nvSpPr>
          <p:cNvPr id="10" name="Rounded Rectangle 9"/>
          <p:cNvSpPr/>
          <p:nvPr/>
        </p:nvSpPr>
        <p:spPr>
          <a:xfrm>
            <a:off x="914400" y="3238500"/>
            <a:ext cx="12988290" cy="5865495"/>
          </a:xfrm>
          <a:prstGeom prst="roundRect">
            <a:avLst/>
          </a:prstGeom>
          <a:solidFill>
            <a:srgbClr val="F6B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927100" y="701675"/>
            <a:ext cx="16666845" cy="862774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8" name="TextBox 18"/>
          <p:cNvSpPr txBox="1"/>
          <p:nvPr/>
        </p:nvSpPr>
        <p:spPr>
          <a:xfrm>
            <a:off x="1981200" y="2628900"/>
            <a:ext cx="14470380" cy="5539740"/>
          </a:xfrm>
          <a:prstGeom prst="rect">
            <a:avLst/>
          </a:prstGeom>
        </p:spPr>
        <p:txBody>
          <a:bodyPr wrap="square" lIns="0" tIns="0" rIns="0" bIns="0" rtlCol="0" anchor="t">
            <a:spAutoFit/>
          </a:bodyPr>
          <a:lstStyle/>
          <a:p>
            <a:pPr indent="0" algn="just">
              <a:lnSpc>
                <a:spcPct val="150000"/>
              </a:lnSpc>
              <a:buFont typeface="+mj-lt"/>
              <a:buNone/>
            </a:pPr>
            <a:r>
              <a:rPr lang="en-US" sz="4000" b="1" spc="70">
                <a:latin typeface="Arial" panose="020B0604020202020204" pitchFamily="34" charset="0"/>
                <a:cs typeface="Arial" panose="020B0604020202020204" pitchFamily="34" charset="0"/>
                <a:sym typeface="+mn-ea"/>
              </a:rPr>
              <a:t>Câu 7: </a:t>
            </a:r>
            <a:r>
              <a:rPr lang="en-US" sz="4000">
                <a:latin typeface="Arial" panose="020B0604020202020204" pitchFamily="34" charset="0"/>
                <a:cs typeface="Arial" panose="020B0604020202020204" pitchFamily="34" charset="0"/>
                <a:sym typeface="+mn-ea"/>
              </a:rPr>
              <a:t>a) Cho biết năng lượng liên kết trong các phân tử 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N</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và NO lần lượt là 494 kJ/mol, 945 kJ/mol và 607 kJ/mol. Tính biến thiên enthalpy chuẩn của phản ứng:</a:t>
            </a:r>
            <a:endParaRPr lang="en-US" sz="4000">
              <a:latin typeface="Arial" panose="020B0604020202020204" pitchFamily="34" charset="0"/>
              <a:cs typeface="Arial" panose="020B0604020202020204" pitchFamily="34" charset="0"/>
              <a:sym typeface="+mn-ea"/>
            </a:endParaRPr>
          </a:p>
          <a:p>
            <a:pPr indent="0" algn="ctr">
              <a:lnSpc>
                <a:spcPct val="150000"/>
              </a:lnSpc>
              <a:buFont typeface="+mj-lt"/>
              <a:buNone/>
            </a:pPr>
            <a:r>
              <a:rPr lang="en-US" sz="4000">
                <a:latin typeface="Arial" panose="020B0604020202020204" pitchFamily="34" charset="0"/>
                <a:cs typeface="Arial" panose="020B0604020202020204" pitchFamily="34" charset="0"/>
                <a:sym typeface="+mn-ea"/>
              </a:rPr>
              <a:t>N</a:t>
            </a:r>
            <a:r>
              <a:rPr lang="en-US" sz="4000" baseline="-25000">
                <a:latin typeface="Arial" panose="020B0604020202020204" pitchFamily="34" charset="0"/>
                <a:cs typeface="Arial" panose="020B0604020202020204" pitchFamily="34" charset="0"/>
                <a:sym typeface="+mn-ea"/>
              </a:rPr>
              <a:t>2</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O</a:t>
            </a:r>
            <a:r>
              <a:rPr lang="en-US" sz="4000" baseline="-25000">
                <a:latin typeface="Arial" panose="020B0604020202020204" pitchFamily="34" charset="0"/>
                <a:cs typeface="Arial" panose="020B0604020202020204" pitchFamily="34" charset="0"/>
                <a:sym typeface="+mn-ea"/>
              </a:rPr>
              <a:t>2</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2NO</a:t>
            </a:r>
            <a:r>
              <a:rPr lang="en-US" sz="4000" i="1">
                <a:latin typeface="Arial" panose="020B0604020202020204" pitchFamily="34" charset="0"/>
                <a:cs typeface="Arial" panose="020B0604020202020204" pitchFamily="34" charset="0"/>
                <a:sym typeface="+mn-ea"/>
              </a:rPr>
              <a:t>(g)</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b) Giải thích vì sao nitrogen chỉ phản ứng với oxygen ở nhiệt độ cao hoặc khi có tia lửa điện.</a:t>
            </a:r>
            <a:endParaRPr lang="en-US" sz="4000">
              <a:latin typeface="Arial" panose="020B0604020202020204" pitchFamily="34" charset="0"/>
              <a:cs typeface="Arial" panose="020B0604020202020204" pitchFamily="34" charset="0"/>
              <a:sym typeface="+mn-ea"/>
            </a:endParaRPr>
          </a:p>
        </p:txBody>
      </p:sp>
      <p:sp>
        <p:nvSpPr>
          <p:cNvPr id="21" name="TextBox 21"/>
          <p:cNvSpPr txBox="1"/>
          <p:nvPr/>
        </p:nvSpPr>
        <p:spPr>
          <a:xfrm>
            <a:off x="2667000"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Câu hỏi</a:t>
            </a:r>
            <a:endParaRPr lang="en-US" sz="6000" b="1" spc="180">
              <a:solidFill>
                <a:srgbClr val="9B404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barn(inVertical)">
                                      <p:cBhvr>
                                        <p:cTn id="20" dur="500"/>
                                        <p:tgtEl>
                                          <p:spTgt spid="1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arn(inVertical)">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arn(inVertical)">
                                      <p:cBhvr>
                                        <p:cTn id="2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11475">
            <a:off x="-621617" y="9262584"/>
            <a:ext cx="5292490" cy="1263582"/>
          </a:xfrm>
          <a:prstGeom prst="rect">
            <a:avLst/>
          </a:prstGeom>
        </p:spPr>
      </p:pic>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11475">
            <a:off x="13323140" y="-262598"/>
            <a:ext cx="5292490" cy="1263582"/>
          </a:xfrm>
          <a:prstGeom prst="rect">
            <a:avLst/>
          </a:prstGeom>
        </p:spPr>
      </p:pic>
      <p:sp>
        <p:nvSpPr>
          <p:cNvPr id="709" name="Google Shape;709;p39"/>
          <p:cNvSpPr txBox="1">
            <a:spLocks noGrp="1"/>
          </p:cNvSpPr>
          <p:nvPr/>
        </p:nvSpPr>
        <p:spPr>
          <a:xfrm>
            <a:off x="2362200" y="2324100"/>
            <a:ext cx="13185140" cy="185039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5400" b="1" dirty="0" smtClean="0">
                <a:solidFill>
                  <a:schemeClr val="accent2">
                    <a:lumMod val="50000"/>
                  </a:schemeClr>
                </a:solidFill>
                <a:latin typeface="Arial" panose="020B0604020202020204" pitchFamily="34" charset="0"/>
                <a:cs typeface="Arial" panose="020B0604020202020204" pitchFamily="34" charset="0"/>
              </a:rPr>
              <a:t>CHƯƠNG 5: NĂNG LƯỢNG HÓA HỌC</a:t>
            </a:r>
            <a:endParaRPr lang="en-US" sz="5400" b="1" dirty="0" smtClean="0">
              <a:solidFill>
                <a:schemeClr val="accent2">
                  <a:lumMod val="50000"/>
                </a:schemeClr>
              </a:solidFill>
              <a:latin typeface="Arial" panose="020B0604020202020204" pitchFamily="34" charset="0"/>
              <a:cs typeface="Arial" panose="020B0604020202020204" pitchFamily="34" charset="0"/>
            </a:endParaRPr>
          </a:p>
        </p:txBody>
      </p:sp>
      <p:sp>
        <p:nvSpPr>
          <p:cNvPr id="17" name="TextBox 2"/>
          <p:cNvSpPr txBox="1"/>
          <p:nvPr/>
        </p:nvSpPr>
        <p:spPr>
          <a:xfrm>
            <a:off x="584835" y="4229100"/>
            <a:ext cx="17118965" cy="2861310"/>
          </a:xfrm>
          <a:prstGeom prst="rect">
            <a:avLst/>
          </a:prstGeom>
          <a:noFill/>
        </p:spPr>
        <p:txBody>
          <a:bodyPr wrap="square" rtlCol="0">
            <a:spAutoFit/>
          </a:bodyPr>
          <a:lstStyle/>
          <a:p>
            <a:pPr algn="ctr">
              <a:lnSpc>
                <a:spcPct val="150000"/>
              </a:lnSpc>
            </a:pPr>
            <a:r>
              <a:rPr lang="en-US" sz="6000" b="1" dirty="0">
                <a:solidFill>
                  <a:schemeClr val="tx1"/>
                </a:solidFill>
                <a:latin typeface="Arial" panose="020B0604020202020204" pitchFamily="34" charset="0"/>
                <a:cs typeface="Arial" panose="020B0604020202020204" pitchFamily="34" charset="0"/>
              </a:rPr>
              <a:t>BÀI 17: BIẾN THIÊN ENTHALPY TRONG CÁC PHẢN ỨNG HOÁ HỌC</a:t>
            </a:r>
            <a:endParaRPr lang="en-US" sz="6000" b="1" dirty="0">
              <a:solidFill>
                <a:schemeClr val="tx1"/>
              </a:solidFill>
              <a:latin typeface="Arial" panose="020B0604020202020204" pitchFamily="34" charset="0"/>
              <a:cs typeface="Arial" panose="020B0604020202020204" pitchFamily="34" charset="0"/>
            </a:endParaRPr>
          </a:p>
        </p:txBody>
      </p:sp>
      <p:pic>
        <p:nvPicPr>
          <p:cNvPr id="20"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21768">
            <a:off x="1220382" y="868816"/>
            <a:ext cx="1053192" cy="1766024"/>
          </a:xfrm>
          <a:prstGeom prst="rect">
            <a:avLst/>
          </a:prstGeom>
        </p:spPr>
      </p:pic>
      <p:pic>
        <p:nvPicPr>
          <p:cNvPr id="2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536906">
            <a:off x="14221460" y="7615555"/>
            <a:ext cx="3083560" cy="2301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barn(inVertical)">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186908" y="4953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mc:AlternateContent xmlns:mc="http://schemas.openxmlformats.org/markup-compatibility/2006">
        <mc:Choice xmlns:a14="http://schemas.microsoft.com/office/drawing/2010/main" Requires="a14">
          <p:sp>
            <p:nvSpPr>
              <p:cNvPr id="190" name="Text Box 189"/>
              <p:cNvSpPr txBox="1"/>
              <p:nvPr/>
            </p:nvSpPr>
            <p:spPr>
              <a:xfrm>
                <a:off x="2133600" y="2247900"/>
                <a:ext cx="13735685" cy="6554470"/>
              </a:xfrm>
              <a:prstGeom prst="rect">
                <a:avLst/>
              </a:prstGeom>
              <a:noFill/>
              <a:ln w="9525">
                <a:noFill/>
              </a:ln>
            </p:spPr>
            <p:txBody>
              <a:bodyPr wrap="square">
                <a:spAutoFit/>
              </a:bodyPr>
              <a:p>
                <a:pPr indent="0">
                  <a:lnSpc>
                    <a:spcPct val="150000"/>
                  </a:lnSpc>
                </a:pPr>
                <a:r>
                  <a:rPr lang="en-US" sz="4000">
                    <a:latin typeface="Arial" panose="020B0604020202020204" pitchFamily="34" charset="0"/>
                    <a:cs typeface="Arial" panose="020B0604020202020204" pitchFamily="34" charset="0"/>
                  </a:rPr>
                  <a:t>a. Tổng nhiệt tạo thành các chất đầu là:</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a:t>
                </a:r>
                <a:r>
                  <a:rPr lang="en-US" sz="4000" spc="70">
                    <a:latin typeface="Arial" panose="020B0604020202020204" pitchFamily="34" charset="0"/>
                    <a:cs typeface="Arial" panose="020B0604020202020204" pitchFamily="34" charset="0"/>
                    <a:sym typeface="+mn-ea"/>
                  </a:rPr>
                  <a:t>∆</a:t>
                </a:r>
                <a14:m>
                  <m:oMath xmlns:m="http://schemas.openxmlformats.org/officeDocument/2006/math">
                    <m:r>
                      <m:rPr>
                        <m:sty m:val="p"/>
                      </m:rPr>
                      <a:rPr lang="en-US" sz="4000" spc="70" baseline="-25000">
                        <a:latin typeface="Arial" panose="020B0604020202020204" pitchFamily="34" charset="0"/>
                        <a:cs typeface="Arial" panose="020B0604020202020204" pitchFamily="34" charset="0"/>
                        <a:sym typeface="+mn-ea"/>
                      </a:rPr>
                      <m:t>r</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rPr>
                  <a:t> = [E</a:t>
                </a:r>
                <a:r>
                  <a:rPr lang="en-US" sz="4000" baseline="-25000">
                    <a:latin typeface="Arial" panose="020B0604020202020204" pitchFamily="34" charset="0"/>
                    <a:cs typeface="Arial" panose="020B0604020202020204" pitchFamily="34" charset="0"/>
                  </a:rPr>
                  <a:t>b</a:t>
                </a:r>
                <a:r>
                  <a:rPr lang="en-US" sz="4000">
                    <a:latin typeface="Arial" panose="020B0604020202020204" pitchFamily="34" charset="0"/>
                    <a:cs typeface="Arial" panose="020B0604020202020204" pitchFamily="34" charset="0"/>
                  </a:rPr>
                  <a:t> </a:t>
                </a:r>
                <a:r>
                  <a:rPr lang="en-US" sz="4000" baseline="-25000">
                    <a:latin typeface="Arial" panose="020B0604020202020204" pitchFamily="34" charset="0"/>
                    <a:cs typeface="Arial" panose="020B0604020202020204" pitchFamily="34" charset="0"/>
                  </a:rPr>
                  <a:t>(N ≡ N)</a:t>
                </a:r>
                <a:r>
                  <a:rPr lang="en-US" sz="4000">
                    <a:latin typeface="Arial" panose="020B0604020202020204" pitchFamily="34" charset="0"/>
                    <a:cs typeface="Arial" panose="020B0604020202020204" pitchFamily="34" charset="0"/>
                  </a:rPr>
                  <a:t>.1 + E</a:t>
                </a:r>
                <a:r>
                  <a:rPr lang="en-US" sz="4000" baseline="-25000">
                    <a:latin typeface="Arial" panose="020B0604020202020204" pitchFamily="34" charset="0"/>
                    <a:cs typeface="Arial" panose="020B0604020202020204" pitchFamily="34" charset="0"/>
                  </a:rPr>
                  <a:t>b (O = O)</a:t>
                </a:r>
                <a:r>
                  <a:rPr lang="en-US" sz="4000">
                    <a:latin typeface="Arial" panose="020B0604020202020204" pitchFamily="34" charset="0"/>
                    <a:cs typeface="Arial" panose="020B0604020202020204" pitchFamily="34" charset="0"/>
                  </a:rPr>
                  <a:t>.1] - E</a:t>
                </a:r>
                <a:r>
                  <a:rPr lang="en-US" sz="4000" baseline="-25000">
                    <a:latin typeface="Arial" panose="020B0604020202020204" pitchFamily="34" charset="0"/>
                    <a:cs typeface="Arial" panose="020B0604020202020204" pitchFamily="34" charset="0"/>
                  </a:rPr>
                  <a:t>b</a:t>
                </a:r>
                <a:r>
                  <a:rPr lang="en-US" sz="4000" baseline="-25000">
                    <a:latin typeface="Arial" panose="020B0604020202020204" pitchFamily="34" charset="0"/>
                    <a:cs typeface="Arial" panose="020B0604020202020204" pitchFamily="34" charset="0"/>
                  </a:rPr>
                  <a:t>(NO)</a:t>
                </a:r>
                <a:r>
                  <a:rPr lang="en-US" sz="4000">
                    <a:latin typeface="Arial" panose="020B0604020202020204" pitchFamily="34" charset="0"/>
                    <a:cs typeface="Arial" panose="020B0604020202020204" pitchFamily="34" charset="0"/>
                  </a:rPr>
                  <a:t>.2 </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[945.1 + 494.1] – 607.2 = 225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b. </a:t>
                </a:r>
                <a:r>
                  <a:rPr lang="en-US" sz="4000" spc="70">
                    <a:latin typeface="Arial" panose="020B0604020202020204" pitchFamily="34" charset="0"/>
                    <a:cs typeface="Arial" panose="020B0604020202020204" pitchFamily="34" charset="0"/>
                    <a:sym typeface="+mn-ea"/>
                  </a:rPr>
                  <a:t>∆</a:t>
                </a:r>
                <a14:m>
                  <m:oMath xmlns:m="http://schemas.openxmlformats.org/officeDocument/2006/math">
                    <m:r>
                      <m:rPr>
                        <m:sty m:val="p"/>
                      </m:rPr>
                      <a:rPr lang="en-US" sz="4000" spc="70" baseline="-25000">
                        <a:latin typeface="Arial" panose="020B0604020202020204" pitchFamily="34" charset="0"/>
                        <a:cs typeface="Arial" panose="020B0604020202020204" pitchFamily="34" charset="0"/>
                        <a:sym typeface="+mn-ea"/>
                      </a:rPr>
                      <m:t>r</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rPr>
                  <a:t>  = 225 (kJ) tức là 1 mol N</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(g) phản ứng với 1 mol 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(g) cần cung cấp 225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a:t>
                </a:r>
                <a:r>
                  <a:rPr lang="en-US" sz="4000" spc="70">
                    <a:latin typeface="Arial" panose="020B0604020202020204" pitchFamily="34" charset="0"/>
                    <a:cs typeface="Arial" panose="020B0604020202020204" pitchFamily="34" charset="0"/>
                    <a:sym typeface="+mn-ea"/>
                  </a:rPr>
                  <a:t>→</a:t>
                </a:r>
                <a:r>
                  <a:rPr lang="en-US" sz="4000">
                    <a:latin typeface="Arial" panose="020B0604020202020204" pitchFamily="34" charset="0"/>
                    <a:cs typeface="Arial" panose="020B0604020202020204" pitchFamily="34" charset="0"/>
                  </a:rPr>
                  <a:t>Nitrogen chỉ phản ứng với oxygen ở nhiệt độ cao hoặc khi có tia lửa điện. </a:t>
                </a:r>
                <a:endParaRPr lang="en-US" sz="4000">
                  <a:latin typeface="Arial" panose="020B0604020202020204" pitchFamily="34" charset="0"/>
                  <a:cs typeface="Arial" panose="020B0604020202020204" pitchFamily="34" charset="0"/>
                </a:endParaRPr>
              </a:p>
            </p:txBody>
          </p:sp>
        </mc:Choice>
        <mc:Fallback>
          <p:sp>
            <p:nvSpPr>
              <p:cNvPr id="190" name="Text Box 189"/>
              <p:cNvSpPr txBox="1">
                <a:spLocks noRot="1" noChangeAspect="1" noMove="1" noResize="1" noEditPoints="1" noAdjustHandles="1" noChangeArrowheads="1" noChangeShapeType="1" noTextEdit="1"/>
              </p:cNvSpPr>
              <p:nvPr/>
            </p:nvSpPr>
            <p:spPr>
              <a:xfrm>
                <a:off x="2133600" y="2247900"/>
                <a:ext cx="13735685" cy="6554470"/>
              </a:xfrm>
              <a:prstGeom prst="rect">
                <a:avLst/>
              </a:prstGeom>
              <a:blipFill rotWithShape="1">
                <a:blip r:embed="rId3"/>
                <a:stretch>
                  <a:fillRect/>
                </a:stretch>
              </a:blipFill>
              <a:ln w="9525">
                <a:noFill/>
              </a:ln>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arn(inVertical)">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arn(inVertical)">
                                      <p:cBhvr>
                                        <p:cTn id="17" dur="500"/>
                                        <p:tgtEl>
                                          <p:spTgt spid="1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0">
                                            <p:txEl>
                                              <p:pRg st="2" end="2"/>
                                            </p:txEl>
                                          </p:spTgt>
                                        </p:tgtEl>
                                        <p:attrNameLst>
                                          <p:attrName>style.visibility</p:attrName>
                                        </p:attrNameLst>
                                      </p:cBhvr>
                                      <p:to>
                                        <p:strVal val="visible"/>
                                      </p:to>
                                    </p:set>
                                    <p:animEffect transition="in" filter="barn(inVertical)">
                                      <p:cBhvr>
                                        <p:cTn id="22" dur="500"/>
                                        <p:tgtEl>
                                          <p:spTgt spid="1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0">
                                            <p:txEl>
                                              <p:pRg st="3" end="3"/>
                                            </p:txEl>
                                          </p:spTgt>
                                        </p:tgtEl>
                                        <p:attrNameLst>
                                          <p:attrName>style.visibility</p:attrName>
                                        </p:attrNameLst>
                                      </p:cBhvr>
                                      <p:to>
                                        <p:strVal val="visible"/>
                                      </p:to>
                                    </p:set>
                                    <p:animEffect transition="in" filter="barn(inVertical)">
                                      <p:cBhvr>
                                        <p:cTn id="27" dur="500"/>
                                        <p:tgtEl>
                                          <p:spTgt spid="1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0">
                                            <p:txEl>
                                              <p:pRg st="4" end="4"/>
                                            </p:txEl>
                                          </p:spTgt>
                                        </p:tgtEl>
                                        <p:attrNameLst>
                                          <p:attrName>style.visibility</p:attrName>
                                        </p:attrNameLst>
                                      </p:cBhvr>
                                      <p:to>
                                        <p:strVal val="visible"/>
                                      </p:to>
                                    </p:set>
                                    <p:animEffect transition="in" filter="barn(inVertical)">
                                      <p:cBhvr>
                                        <p:cTn id="32" dur="500"/>
                                        <p:tgtEl>
                                          <p:spTgt spid="1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sp>
        <p:nvSpPr>
          <p:cNvPr id="18" name="TextBox 18"/>
          <p:cNvSpPr txBox="1"/>
          <p:nvPr/>
        </p:nvSpPr>
        <p:spPr>
          <a:xfrm>
            <a:off x="533400" y="1790700"/>
            <a:ext cx="6600190" cy="6463030"/>
          </a:xfrm>
          <a:prstGeom prst="rect">
            <a:avLst/>
          </a:prstGeom>
        </p:spPr>
        <p:txBody>
          <a:bodyPr wrap="square" lIns="0" tIns="0" rIns="0" bIns="0" rtlCol="0" anchor="t">
            <a:spAutoFit/>
          </a:bodyPr>
          <a:lstStyle/>
          <a:p>
            <a:pPr indent="0" algn="just">
              <a:lnSpc>
                <a:spcPct val="150000"/>
              </a:lnSpc>
              <a:buFont typeface="+mj-lt"/>
              <a:buNone/>
            </a:pPr>
            <a:r>
              <a:rPr lang="en-US" sz="4000" b="1" spc="70">
                <a:latin typeface="Arial" panose="020B0604020202020204" pitchFamily="34" charset="0"/>
                <a:cs typeface="Arial" panose="020B0604020202020204" pitchFamily="34" charset="0"/>
                <a:sym typeface="+mn-ea"/>
              </a:rPr>
              <a:t>Câu 8: </a:t>
            </a:r>
            <a:r>
              <a:rPr lang="en-US" sz="4000">
                <a:latin typeface="Arial" panose="020B0604020202020204" pitchFamily="34" charset="0"/>
                <a:cs typeface="Arial" panose="020B0604020202020204" pitchFamily="34" charset="0"/>
                <a:sym typeface="+mn-ea"/>
              </a:rPr>
              <a:t>Từ số liệu năng lượng liên kết ở Bảng 12.2, hãy tính biến thiên enthalpy của phản ứng đốt cháy butane theo năng lượng liên kết, biết sản phẩm phản ứng đều ở thể khí.</a:t>
            </a:r>
            <a:endParaRPr lang="en-US" sz="4000">
              <a:latin typeface="Arial" panose="020B0604020202020204" pitchFamily="34" charset="0"/>
              <a:cs typeface="Arial" panose="020B0604020202020204" pitchFamily="34" charset="0"/>
              <a:sym typeface="+mn-ea"/>
            </a:endParaRPr>
          </a:p>
        </p:txBody>
      </p:sp>
      <p:pic>
        <p:nvPicPr>
          <p:cNvPr id="2" name="Picture 1" descr="B17_Bang 12.2"/>
          <p:cNvPicPr>
            <a:picLocks noChangeAspect="1"/>
          </p:cNvPicPr>
          <p:nvPr/>
        </p:nvPicPr>
        <p:blipFill>
          <a:blip r:embed="rId1"/>
          <a:stretch>
            <a:fillRect/>
          </a:stretch>
        </p:blipFill>
        <p:spPr>
          <a:xfrm>
            <a:off x="7543800" y="2055495"/>
            <a:ext cx="10113645" cy="5934075"/>
          </a:xfrm>
          <a:prstGeom prst="rect">
            <a:avLst/>
          </a:prstGeom>
        </p:spPr>
      </p:pic>
      <p:pic>
        <p:nvPicPr>
          <p:cNvPr id="4" name="Picture 14"/>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186908" y="4953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mc:AlternateContent xmlns:mc="http://schemas.openxmlformats.org/markup-compatibility/2006">
        <mc:Choice xmlns:a14="http://schemas.microsoft.com/office/drawing/2010/main" Requires="a14">
          <p:sp>
            <p:nvSpPr>
              <p:cNvPr id="190" name="Text Box 189"/>
              <p:cNvSpPr txBox="1"/>
              <p:nvPr/>
            </p:nvSpPr>
            <p:spPr>
              <a:xfrm>
                <a:off x="2514600" y="1671955"/>
                <a:ext cx="13801090" cy="7899400"/>
              </a:xfrm>
              <a:prstGeom prst="rect">
                <a:avLst/>
              </a:prstGeom>
              <a:noFill/>
              <a:ln w="9525">
                <a:noFill/>
              </a:ln>
            </p:spPr>
            <p:txBody>
              <a:bodyPr wrap="square">
                <a:spAutoFit/>
              </a:bodyPr>
              <a:p>
                <a:pPr indent="0">
                  <a:lnSpc>
                    <a:spcPct val="150000"/>
                  </a:lnSpc>
                </a:pPr>
                <a:r>
                  <a:rPr lang="en-US" sz="4000">
                    <a:latin typeface="Arial" panose="020B0604020202020204" pitchFamily="34" charset="0"/>
                    <a:cs typeface="Arial" panose="020B0604020202020204" pitchFamily="34" charset="0"/>
                  </a:rPr>
                  <a:t>Phương trình hóa học:</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C</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10</a:t>
                </a:r>
                <a:r>
                  <a:rPr lang="en-US" sz="4000">
                    <a:latin typeface="Arial" panose="020B0604020202020204" pitchFamily="34" charset="0"/>
                    <a:cs typeface="Arial" panose="020B0604020202020204" pitchFamily="34" charset="0"/>
                  </a:rPr>
                  <a:t> (g) + </a:t>
                </a:r>
                <a14:m>
                  <m:oMath xmlns:m="http://schemas.openxmlformats.org/officeDocument/2006/math">
                    <m:f>
                      <m:fPr>
                        <m:ctrlPr>
                          <a:rPr lang="en-US" sz="4000" i="1">
                            <a:latin typeface="Cambria Math" panose="02040503050406030204" charset="0"/>
                            <a:cs typeface="Cambria Math" panose="02040503050406030204" charset="0"/>
                          </a:rPr>
                        </m:ctrlPr>
                      </m:fPr>
                      <m:num>
                        <m:r>
                          <a:rPr lang="en-US" sz="4000" i="1">
                            <a:latin typeface="Cambria Math" panose="02040503050406030204" charset="0"/>
                            <a:cs typeface="Cambria Math" panose="02040503050406030204" charset="0"/>
                          </a:rPr>
                          <m:t>13</m:t>
                        </m:r>
                      </m:num>
                      <m:den>
                        <m:r>
                          <a:rPr lang="en-US" sz="4000" i="1">
                            <a:latin typeface="Cambria Math" panose="02040503050406030204" charset="0"/>
                            <a:cs typeface="Cambria Math" panose="02040503050406030204" charset="0"/>
                          </a:rPr>
                          <m:t>2</m:t>
                        </m:r>
                      </m:den>
                    </m:f>
                  </m:oMath>
                </a14:m>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(g) </a:t>
                </a:r>
                <a:r>
                  <a:rPr lang="en-US" sz="4000">
                    <a:latin typeface="Arial" panose="020B0604020202020204" pitchFamily="34" charset="0"/>
                    <a:cs typeface="Arial" panose="020B0604020202020204" pitchFamily="34" charset="0"/>
                    <a:sym typeface="+mn-ea"/>
                  </a:rPr>
                  <a:t>→ </a:t>
                </a:r>
                <a:r>
                  <a:rPr lang="en-US" sz="4000">
                    <a:latin typeface="Arial" panose="020B0604020202020204" pitchFamily="34" charset="0"/>
                    <a:cs typeface="Arial" panose="020B0604020202020204" pitchFamily="34" charset="0"/>
                  </a:rPr>
                  <a:t> 4CO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(g) + 5H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 (g)</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sym typeface="+mn-ea"/>
                  </a:rPr>
                  <a:t> </a:t>
                </a:r>
                <a:r>
                  <a:rPr lang="en-US" sz="4000">
                    <a:latin typeface="Arial" panose="020B0604020202020204" pitchFamily="34" charset="0"/>
                    <a:cs typeface="Arial" panose="020B0604020202020204" pitchFamily="34" charset="0"/>
                    <a:sym typeface="+mn-ea"/>
                  </a:rPr>
                  <a:t>(cđ) </a:t>
                </a:r>
                <a:r>
                  <a:rPr lang="en-US" sz="4000">
                    <a:latin typeface="Arial" panose="020B0604020202020204" pitchFamily="34" charset="0"/>
                    <a:cs typeface="Arial" panose="020B0604020202020204" pitchFamily="34" charset="0"/>
                  </a:rPr>
                  <a:t>= 3.Eb (C – C) + 10.Eb (C – H) + .Eb (O = O)</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 3.346 + 10.418 + 6,5.494 = 8429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sym typeface="+mn-ea"/>
                  </a:rPr>
                  <a:t>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spc="70">
                            <a:latin typeface="Arial" panose="020B0604020202020204" pitchFamily="34" charset="0"/>
                            <a:cs typeface="Arial" panose="020B0604020202020204" pitchFamily="34" charset="0"/>
                            <a:sym typeface="+mn-ea"/>
                          </a:rPr>
                          <m:t>∆</m:t>
                        </m:r>
                        <m:r>
                          <m:rPr>
                            <m:sty m:val="p"/>
                          </m:rPr>
                          <a:rPr lang="en-US" sz="4000" spc="70" baseline="-25000">
                            <a:latin typeface="Arial" panose="020B0604020202020204" pitchFamily="34" charset="0"/>
                            <a:cs typeface="Arial" panose="020B0604020202020204" pitchFamily="34" charset="0"/>
                            <a:sym typeface="+mn-ea"/>
                          </a:rPr>
                          <m:t>f</m:t>
                        </m:r>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e>
                    </m:nary>
                  </m:oMath>
                </a14:m>
                <a:r>
                  <a:rPr lang="en-US" sz="4000">
                    <a:latin typeface="Arial" panose="020B0604020202020204" pitchFamily="34" charset="0"/>
                    <a:cs typeface="Arial" panose="020B0604020202020204" pitchFamily="34" charset="0"/>
                    <a:sym typeface="+mn-ea"/>
                  </a:rPr>
                  <a:t>(sp) </a:t>
                </a:r>
                <a:r>
                  <a:rPr lang="en-US" sz="4000">
                    <a:latin typeface="Arial" panose="020B0604020202020204" pitchFamily="34" charset="0"/>
                    <a:cs typeface="Arial" panose="020B0604020202020204" pitchFamily="34" charset="0"/>
                  </a:rPr>
                  <a:t>= 8.Eb (C = O) + 10.Eb (O – H) </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                      = 8.732 + 10.459 = 10 446 kJ</a:t>
                </a:r>
                <a:endParaRPr lang="en-US" sz="4000">
                  <a:latin typeface="Arial" panose="020B0604020202020204" pitchFamily="34" charset="0"/>
                  <a:cs typeface="Arial" panose="020B0604020202020204" pitchFamily="34" charset="0"/>
                </a:endParaRPr>
              </a:p>
              <a:p>
                <a:pPr indent="0">
                  <a:lnSpc>
                    <a:spcPct val="150000"/>
                  </a:lnSpc>
                </a:pPr>
                <a:r>
                  <a:rPr lang="en-US" sz="4000">
                    <a:latin typeface="Arial" panose="020B0604020202020204" pitchFamily="34" charset="0"/>
                    <a:cs typeface="Arial" panose="020B0604020202020204" pitchFamily="34" charset="0"/>
                  </a:rPr>
                  <a:t>Biến thiên enthalpy của phản ứng đốt cháy butane là:</a:t>
                </a:r>
                <a:endParaRPr lang="en-US" sz="4000">
                  <a:latin typeface="Arial" panose="020B0604020202020204" pitchFamily="34" charset="0"/>
                  <a:cs typeface="Arial" panose="020B0604020202020204" pitchFamily="34" charset="0"/>
                </a:endParaRPr>
              </a:p>
              <a:p>
                <a:pPr indent="0">
                  <a:lnSpc>
                    <a:spcPct val="150000"/>
                  </a:lnSpc>
                </a:pP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r>
                      <a:rPr lang="en-US" sz="4000" i="1">
                        <a:latin typeface="Cambria Math" panose="02040503050406030204" charset="0"/>
                        <a:cs typeface="Cambria Math" panose="02040503050406030204" charset="0"/>
                        <a:sym typeface="+mn-ea"/>
                      </a:rPr>
                      <m:t> </m:t>
                    </m:r>
                  </m:oMath>
                </a14:m>
                <a:r>
                  <a:rPr lang="en-US" sz="4000">
                    <a:latin typeface="Arial" panose="020B0604020202020204" pitchFamily="34" charset="0"/>
                    <a:cs typeface="Arial" panose="020B0604020202020204" pitchFamily="34" charset="0"/>
                    <a:sym typeface="+mn-ea"/>
                  </a:rPr>
                  <a:t>=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i="1">
                            <a:latin typeface="Cambria Math" panose="02040503050406030204" charset="0"/>
                          </a:rPr>
                          <m:t>𝐸</m:t>
                        </m:r>
                        <m:r>
                          <a:rPr lang="en-US" sz="4000" i="1" baseline="-25000">
                            <a:latin typeface="Cambria Math" panose="02040503050406030204" charset="0"/>
                          </a:rPr>
                          <m:t>𝑏</m:t>
                        </m:r>
                      </m:e>
                    </m:nary>
                  </m:oMath>
                </a14:m>
                <a:r>
                  <a:rPr lang="en-US" sz="4000">
                    <a:latin typeface="Arial" panose="020B0604020202020204" pitchFamily="34" charset="0"/>
                    <a:cs typeface="Arial" panose="020B0604020202020204" pitchFamily="34" charset="0"/>
                    <a:sym typeface="+mn-ea"/>
                  </a:rPr>
                  <a:t>(sp) - </a:t>
                </a:r>
                <a14:m>
                  <m:oMath xmlns:m="http://schemas.openxmlformats.org/officeDocument/2006/math">
                    <m:nary>
                      <m:naryPr>
                        <m:chr m:val="∑"/>
                        <m:limLoc m:val="undOvr"/>
                        <m:subHide m:val="on"/>
                        <m:supHide m:val="on"/>
                        <m:ctrlPr>
                          <a:rPr lang="en-US" sz="4000" i="1">
                            <a:latin typeface="Cambria Math" panose="02040503050406030204" charset="0"/>
                            <a:cs typeface="Cambria Math" panose="02040503050406030204" charset="0"/>
                          </a:rPr>
                        </m:ctrlPr>
                      </m:naryPr>
                      <m:sub/>
                      <m:sup/>
                      <m:e>
                        <m:r>
                          <a:rPr lang="en-US" sz="4000" i="1">
                            <a:latin typeface="Cambria Math" panose="02040503050406030204" charset="0"/>
                          </a:rPr>
                          <m:t>𝐸</m:t>
                        </m:r>
                        <m:r>
                          <a:rPr lang="en-US" sz="4000" i="1" baseline="-25000">
                            <a:latin typeface="Cambria Math" panose="02040503050406030204" charset="0"/>
                          </a:rPr>
                          <m:t>𝑏</m:t>
                        </m:r>
                      </m:e>
                    </m:nary>
                  </m:oMath>
                </a14:m>
                <a:r>
                  <a:rPr lang="en-US" sz="4000">
                    <a:latin typeface="Arial" panose="020B0604020202020204" pitchFamily="34" charset="0"/>
                    <a:cs typeface="Arial" panose="020B0604020202020204" pitchFamily="34" charset="0"/>
                    <a:sym typeface="+mn-ea"/>
                  </a:rPr>
                  <a:t>(cđ) = -2017 (kJ)</a:t>
                </a:r>
                <a:endParaRPr lang="en-US" sz="4000">
                  <a:latin typeface="Arial" panose="020B0604020202020204" pitchFamily="34" charset="0"/>
                  <a:cs typeface="Arial" panose="020B0604020202020204" pitchFamily="34" charset="0"/>
                </a:endParaRPr>
              </a:p>
            </p:txBody>
          </p:sp>
        </mc:Choice>
        <mc:Fallback>
          <p:sp>
            <p:nvSpPr>
              <p:cNvPr id="190" name="Text Box 189"/>
              <p:cNvSpPr txBox="1">
                <a:spLocks noRot="1" noChangeAspect="1" noMove="1" noResize="1" noEditPoints="1" noAdjustHandles="1" noChangeArrowheads="1" noChangeShapeType="1" noTextEdit="1"/>
              </p:cNvSpPr>
              <p:nvPr/>
            </p:nvSpPr>
            <p:spPr>
              <a:xfrm>
                <a:off x="2514600" y="1671955"/>
                <a:ext cx="13801090" cy="7899400"/>
              </a:xfrm>
              <a:prstGeom prst="rect">
                <a:avLst/>
              </a:prstGeom>
              <a:blipFill rotWithShape="1">
                <a:blip r:embed="rId3"/>
                <a:stretch>
                  <a:fillRect/>
                </a:stretch>
              </a:blipFill>
              <a:ln w="9525">
                <a:noFill/>
              </a:ln>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arn(inVertical)">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arn(inVertical)">
                                      <p:cBhvr>
                                        <p:cTn id="17" dur="500"/>
                                        <p:tgtEl>
                                          <p:spTgt spid="1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0">
                                            <p:txEl>
                                              <p:pRg st="2" end="2"/>
                                            </p:txEl>
                                          </p:spTgt>
                                        </p:tgtEl>
                                        <p:attrNameLst>
                                          <p:attrName>style.visibility</p:attrName>
                                        </p:attrNameLst>
                                      </p:cBhvr>
                                      <p:to>
                                        <p:strVal val="visible"/>
                                      </p:to>
                                    </p:set>
                                    <p:animEffect transition="in" filter="barn(inVertical)">
                                      <p:cBhvr>
                                        <p:cTn id="22" dur="500"/>
                                        <p:tgtEl>
                                          <p:spTgt spid="190">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90">
                                            <p:txEl>
                                              <p:pRg st="3" end="3"/>
                                            </p:txEl>
                                          </p:spTgt>
                                        </p:tgtEl>
                                        <p:attrNameLst>
                                          <p:attrName>style.visibility</p:attrName>
                                        </p:attrNameLst>
                                      </p:cBhvr>
                                      <p:to>
                                        <p:strVal val="visible"/>
                                      </p:to>
                                    </p:set>
                                    <p:animEffect transition="in" filter="barn(inVertical)">
                                      <p:cBhvr>
                                        <p:cTn id="25" dur="500"/>
                                        <p:tgtEl>
                                          <p:spTgt spid="19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0">
                                            <p:txEl>
                                              <p:pRg st="4" end="4"/>
                                            </p:txEl>
                                          </p:spTgt>
                                        </p:tgtEl>
                                        <p:attrNameLst>
                                          <p:attrName>style.visibility</p:attrName>
                                        </p:attrNameLst>
                                      </p:cBhvr>
                                      <p:to>
                                        <p:strVal val="visible"/>
                                      </p:to>
                                    </p:set>
                                    <p:animEffect transition="in" filter="barn(inVertical)">
                                      <p:cBhvr>
                                        <p:cTn id="30" dur="500"/>
                                        <p:tgtEl>
                                          <p:spTgt spid="190">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90">
                                            <p:txEl>
                                              <p:pRg st="5" end="5"/>
                                            </p:txEl>
                                          </p:spTgt>
                                        </p:tgtEl>
                                        <p:attrNameLst>
                                          <p:attrName>style.visibility</p:attrName>
                                        </p:attrNameLst>
                                      </p:cBhvr>
                                      <p:to>
                                        <p:strVal val="visible"/>
                                      </p:to>
                                    </p:set>
                                    <p:animEffect transition="in" filter="barn(inVertical)">
                                      <p:cBhvr>
                                        <p:cTn id="33" dur="500"/>
                                        <p:tgtEl>
                                          <p:spTgt spid="19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90">
                                            <p:txEl>
                                              <p:pRg st="6" end="6"/>
                                            </p:txEl>
                                          </p:spTgt>
                                        </p:tgtEl>
                                        <p:attrNameLst>
                                          <p:attrName>style.visibility</p:attrName>
                                        </p:attrNameLst>
                                      </p:cBhvr>
                                      <p:to>
                                        <p:strVal val="visible"/>
                                      </p:to>
                                    </p:set>
                                    <p:animEffect transition="in" filter="checkerboard(across)">
                                      <p:cBhvr>
                                        <p:cTn id="38" dur="500"/>
                                        <p:tgtEl>
                                          <p:spTgt spid="190">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90">
                                            <p:txEl>
                                              <p:pRg st="7" end="7"/>
                                            </p:txEl>
                                          </p:spTgt>
                                        </p:tgtEl>
                                        <p:attrNameLst>
                                          <p:attrName>style.visibility</p:attrName>
                                        </p:attrNameLst>
                                      </p:cBhvr>
                                      <p:to>
                                        <p:strVal val="visible"/>
                                      </p:to>
                                    </p:set>
                                    <p:animEffect transition="in" filter="checkerboard(across)">
                                      <p:cBhvr>
                                        <p:cTn id="41" dur="500"/>
                                        <p:tgtEl>
                                          <p:spTgt spid="1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a:extLst>
              <a:ext uri="{28A0092B-C50C-407E-A947-70E740481C1C}">
                <a14:useLocalDpi xmlns:a14="http://schemas.microsoft.com/office/drawing/2010/main" val="0"/>
              </a:ext>
            </a:extLst>
          </a:blip>
          <a:srcRect l="55270"/>
          <a:stretch>
            <a:fillRect/>
          </a:stretch>
        </p:blipFill>
        <p:spPr>
          <a:xfrm>
            <a:off x="17068622" y="723800"/>
            <a:ext cx="702245" cy="1877425"/>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16382983" y="8038917"/>
            <a:ext cx="1569997" cy="1877425"/>
          </a:xfrm>
          <a:prstGeom prst="rect">
            <a:avLst/>
          </a:prstGeom>
        </p:spPr>
      </p:pic>
      <p:sp>
        <p:nvSpPr>
          <p:cNvPr id="19" name="Text Box 18"/>
          <p:cNvSpPr txBox="1"/>
          <p:nvPr/>
        </p:nvSpPr>
        <p:spPr>
          <a:xfrm>
            <a:off x="1828800" y="1562100"/>
            <a:ext cx="14511020" cy="1106805"/>
          </a:xfrm>
          <a:prstGeom prst="rect">
            <a:avLst/>
          </a:prstGeom>
          <a:solidFill>
            <a:schemeClr val="accent1">
              <a:lumMod val="20000"/>
              <a:lumOff val="80000"/>
            </a:schemeClr>
          </a:solidFill>
          <a:ln w="9525">
            <a:noFill/>
          </a:ln>
        </p:spPr>
        <p:txBody>
          <a:bodyPr wrap="square">
            <a:spAutoFit/>
          </a:bodyPr>
          <a:p>
            <a:pPr indent="0" algn="ctr">
              <a:lnSpc>
                <a:spcPct val="150000"/>
              </a:lnSpc>
              <a:buFont typeface="Arial" panose="020B0604020202020204" pitchFamily="34" charset="0"/>
              <a:buNone/>
            </a:pPr>
            <a:r>
              <a:rPr lang="en-US" sz="4400" b="1">
                <a:latin typeface="Arial" panose="020B0604020202020204" pitchFamily="34" charset="0"/>
                <a:cs typeface="Arial" panose="020B0604020202020204" pitchFamily="34" charset="0"/>
              </a:rPr>
              <a:t>Câu 1:</a:t>
            </a:r>
            <a:r>
              <a:rPr lang="en-US" sz="4400" b="0">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sym typeface="+mn-ea"/>
              </a:rPr>
              <a:t> </a:t>
            </a:r>
            <a:r>
              <a:rPr lang="en-US" sz="4400">
                <a:latin typeface="Arial" panose="020B0604020202020204" pitchFamily="34" charset="0"/>
                <a:cs typeface="Arial" panose="020B0604020202020204" pitchFamily="34" charset="0"/>
              </a:rPr>
              <a:t>Phản ứng nào sau đây là phản ứng tỏa nhiệt?</a:t>
            </a:r>
            <a:endParaRPr lang="en-US" sz="4400">
              <a:latin typeface="Arial" panose="020B0604020202020204" pitchFamily="34" charset="0"/>
              <a:cs typeface="Arial" panose="020B0604020202020204" pitchFamily="34" charset="0"/>
            </a:endParaRPr>
          </a:p>
        </p:txBody>
      </p:sp>
      <p:sp>
        <p:nvSpPr>
          <p:cNvPr id="21" name="Text Box 20"/>
          <p:cNvSpPr txBox="1"/>
          <p:nvPr/>
        </p:nvSpPr>
        <p:spPr>
          <a:xfrm>
            <a:off x="3245485" y="3467100"/>
            <a:ext cx="1167828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A. </a:t>
            </a:r>
            <a:r>
              <a:rPr lang="en-US" sz="4000">
                <a:latin typeface="Arial" panose="020B0604020202020204" pitchFamily="34" charset="0"/>
                <a:cs typeface="Arial" panose="020B0604020202020204" pitchFamily="34" charset="0"/>
                <a:sym typeface="+mn-ea"/>
              </a:rPr>
              <a:t>Phản ứng nhiệt phân muối KNO</a:t>
            </a:r>
            <a:r>
              <a:rPr lang="en-US" sz="4000" baseline="-25000">
                <a:latin typeface="Arial" panose="020B0604020202020204" pitchFamily="34" charset="0"/>
                <a:cs typeface="Arial" panose="020B0604020202020204" pitchFamily="34" charset="0"/>
                <a:sym typeface="+mn-ea"/>
              </a:rPr>
              <a:t>3</a:t>
            </a:r>
            <a:r>
              <a:rPr lang="en-US" sz="4000">
                <a:latin typeface="Arial" panose="020B0604020202020204" pitchFamily="34" charset="0"/>
                <a:cs typeface="Arial" panose="020B0604020202020204" pitchFamily="34" charset="0"/>
                <a:sym typeface="+mn-ea"/>
              </a:rPr>
              <a:t>.</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
        <p:nvSpPr>
          <p:cNvPr id="22" name="Text Box 21"/>
          <p:cNvSpPr txBox="1"/>
          <p:nvPr/>
        </p:nvSpPr>
        <p:spPr>
          <a:xfrm>
            <a:off x="3200400" y="4953000"/>
            <a:ext cx="1167892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 Phản ứng phân hủy khí NH</a:t>
            </a:r>
            <a:r>
              <a:rPr lang="en-US" sz="4000" b="0" baseline="-25000">
                <a:latin typeface="Arial" panose="020B0604020202020204" pitchFamily="34" charset="0"/>
                <a:cs typeface="Arial" panose="020B0604020202020204" pitchFamily="34" charset="0"/>
              </a:rPr>
              <a:t>3</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
        <p:nvSpPr>
          <p:cNvPr id="23" name="Text Box 22"/>
          <p:cNvSpPr txBox="1"/>
          <p:nvPr/>
        </p:nvSpPr>
        <p:spPr>
          <a:xfrm>
            <a:off x="3228975" y="6438900"/>
            <a:ext cx="1167892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 Phản ứng oxi hóa glucose trong cơ thể.</a:t>
            </a:r>
            <a:r>
              <a:rPr lang="en-US" sz="4000">
                <a:latin typeface="Arial" panose="020B0604020202020204" pitchFamily="34" charset="0"/>
                <a:cs typeface="Arial" panose="020B0604020202020204" pitchFamily="34" charset="0"/>
                <a:sym typeface="+mn-ea"/>
              </a:rPr>
              <a:t> </a:t>
            </a:r>
            <a:endParaRPr lang="en-US" sz="4000" b="0">
              <a:latin typeface="Arial" panose="020B0604020202020204" pitchFamily="34" charset="0"/>
              <a:cs typeface="Arial" panose="020B0604020202020204" pitchFamily="34" charset="0"/>
            </a:endParaRPr>
          </a:p>
        </p:txBody>
      </p:sp>
      <p:sp>
        <p:nvSpPr>
          <p:cNvPr id="7" name="Text Box 6"/>
          <p:cNvSpPr txBox="1"/>
          <p:nvPr/>
        </p:nvSpPr>
        <p:spPr>
          <a:xfrm>
            <a:off x="3245485" y="7810500"/>
            <a:ext cx="1166177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D. Phản ứng hòa tan NH</a:t>
            </a:r>
            <a:r>
              <a:rPr lang="en-US" sz="4000" b="0" baseline="-25000">
                <a:latin typeface="Arial" panose="020B0604020202020204" pitchFamily="34" charset="0"/>
                <a:cs typeface="Arial" panose="020B0604020202020204" pitchFamily="34" charset="0"/>
              </a:rPr>
              <a:t>4</a:t>
            </a:r>
            <a:r>
              <a:rPr lang="en-US" sz="4000" b="0">
                <a:latin typeface="Arial" panose="020B0604020202020204" pitchFamily="34" charset="0"/>
                <a:cs typeface="Arial" panose="020B0604020202020204" pitchFamily="34" charset="0"/>
              </a:rPr>
              <a:t>Cl trong nước.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3"/>
                                        </p:tgtEl>
                                        <p:attrNameLst>
                                          <p:attrName>fillcolor</p:attrName>
                                        </p:attrNameLst>
                                      </p:cBhvr>
                                      <p:to>
                                        <a:srgbClr val="b5f8be"/>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mc:AlternateContent xmlns:mc="http://schemas.openxmlformats.org/markup-compatibility/2006">
        <mc:Choice xmlns:a14="http://schemas.microsoft.com/office/drawing/2010/main" Requires="a14">
          <p:sp>
            <p:nvSpPr>
              <p:cNvPr id="19" name="Text Box 18"/>
              <p:cNvSpPr txBox="1"/>
              <p:nvPr/>
            </p:nvSpPr>
            <p:spPr>
              <a:xfrm>
                <a:off x="2322830" y="419100"/>
                <a:ext cx="13884275" cy="3794760"/>
              </a:xfrm>
              <a:prstGeom prst="rect">
                <a:avLst/>
              </a:prstGeom>
              <a:solidFill>
                <a:schemeClr val="accent1">
                  <a:lumMod val="20000"/>
                  <a:lumOff val="80000"/>
                </a:schemeClr>
              </a:solidFill>
              <a:ln w="9525">
                <a:noFill/>
              </a:ln>
            </p:spPr>
            <p:txBody>
              <a:bodyPr wrap="square">
                <a:spAutoFit/>
              </a:bodyPr>
              <a:p>
                <a:pPr indent="0" algn="ctr">
                  <a:lnSpc>
                    <a:spcPct val="150000"/>
                  </a:lnSpc>
                  <a:buFont typeface="Arial" panose="020B0604020202020204" pitchFamily="34" charset="0"/>
                  <a:buNone/>
                </a:pPr>
                <a:r>
                  <a:rPr lang="en-US" sz="4000" b="1">
                    <a:latin typeface="Arial" panose="020B0604020202020204" pitchFamily="34" charset="0"/>
                    <a:cs typeface="Arial" panose="020B0604020202020204" pitchFamily="34" charset="0"/>
                  </a:rPr>
                  <a:t>Câu 2:</a:t>
                </a:r>
                <a:r>
                  <a:rPr lang="en-US" sz="4000" b="0">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Cho phản ứng hóa học xảy ra ở điều kiện chuẩn sau:</a:t>
                </a:r>
                <a:endParaRPr lang="en-US" sz="40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2NO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(g) (đỏ nâu) → N</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(g) (không màu)</a:t>
                </a:r>
                <a:endParaRPr lang="en-US" sz="40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Biết NO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và N</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có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rPr>
                  <a:t> tương ứng là 33,18 kJ/ mol và 9,16 kJ/mol. Điều này chứng tỏ phản ứng</a:t>
                </a:r>
                <a:endParaRPr lang="en-US" sz="4000">
                  <a:latin typeface="Arial" panose="020B0604020202020204" pitchFamily="34" charset="0"/>
                  <a:cs typeface="Arial" panose="020B0604020202020204" pitchFamily="34" charset="0"/>
                </a:endParaRPr>
              </a:p>
            </p:txBody>
          </p:sp>
        </mc:Choice>
        <mc:Fallback>
          <p:sp>
            <p:nvSpPr>
              <p:cNvPr id="19" name="Text Box 18"/>
              <p:cNvSpPr txBox="1">
                <a:spLocks noRot="1" noChangeAspect="1" noMove="1" noResize="1" noEditPoints="1" noAdjustHandles="1" noChangeArrowheads="1" noChangeShapeType="1" noTextEdit="1"/>
              </p:cNvSpPr>
              <p:nvPr/>
            </p:nvSpPr>
            <p:spPr>
              <a:xfrm>
                <a:off x="2322830" y="419100"/>
                <a:ext cx="13884275" cy="3794760"/>
              </a:xfrm>
              <a:prstGeom prst="rect">
                <a:avLst/>
              </a:prstGeom>
              <a:blipFill rotWithShape="1">
                <a:blip r:embed="rId2"/>
                <a:stretch>
                  <a:fillRect/>
                </a:stretch>
              </a:blipFill>
              <a:ln w="9525">
                <a:noFill/>
              </a:ln>
            </p:spPr>
            <p:txBody>
              <a:bodyPr/>
              <a:lstStyle/>
              <a:p>
                <a:r>
                  <a:rPr lang="en-US" altLang="en-US">
                    <a:noFill/>
                  </a:rPr>
                  <a:t> </a:t>
                </a:r>
              </a:p>
            </p:txBody>
          </p:sp>
        </mc:Fallback>
      </mc:AlternateContent>
      <p:sp>
        <p:nvSpPr>
          <p:cNvPr id="21" name="Text Box 20"/>
          <p:cNvSpPr txBox="1"/>
          <p:nvPr/>
        </p:nvSpPr>
        <p:spPr>
          <a:xfrm>
            <a:off x="3733800" y="4636135"/>
            <a:ext cx="1163002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A. </a:t>
            </a:r>
            <a:r>
              <a:rPr lang="en-US" sz="4000">
                <a:latin typeface="Arial" panose="020B0604020202020204" pitchFamily="34" charset="0"/>
                <a:cs typeface="Arial" panose="020B0604020202020204" pitchFamily="34" charset="0"/>
                <a:sym typeface="+mn-ea"/>
              </a:rPr>
              <a:t>Tỏa nhiệt, NO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bền vững hơn N</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O</a:t>
            </a:r>
            <a:r>
              <a:rPr lang="en-US" sz="4000" baseline="-25000">
                <a:latin typeface="Arial" panose="020B0604020202020204" pitchFamily="34" charset="0"/>
                <a:cs typeface="Arial" panose="020B0604020202020204" pitchFamily="34" charset="0"/>
                <a:sym typeface="+mn-ea"/>
              </a:rPr>
              <a:t>4</a:t>
            </a:r>
            <a:r>
              <a:rPr lang="en-US" sz="4000">
                <a:latin typeface="Arial" panose="020B0604020202020204" pitchFamily="34" charset="0"/>
                <a:cs typeface="Arial" panose="020B0604020202020204" pitchFamily="34" charset="0"/>
                <a:sym typeface="+mn-ea"/>
              </a:rPr>
              <a:t>.</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
        <p:nvSpPr>
          <p:cNvPr id="22" name="Text Box 21"/>
          <p:cNvSpPr txBox="1"/>
          <p:nvPr/>
        </p:nvSpPr>
        <p:spPr>
          <a:xfrm>
            <a:off x="3700145" y="5981700"/>
            <a:ext cx="1169733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 Thu nhiệt, NO</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 bền vững hơn N</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O</a:t>
            </a:r>
            <a:r>
              <a:rPr lang="en-US" sz="4000" b="0" baseline="-25000">
                <a:latin typeface="Arial" panose="020B0604020202020204" pitchFamily="34" charset="0"/>
                <a:cs typeface="Arial" panose="020B0604020202020204" pitchFamily="34" charset="0"/>
              </a:rPr>
              <a:t>4</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
        <p:nvSpPr>
          <p:cNvPr id="23" name="Text Box 22"/>
          <p:cNvSpPr txBox="1"/>
          <p:nvPr/>
        </p:nvSpPr>
        <p:spPr>
          <a:xfrm>
            <a:off x="3733800" y="7303135"/>
            <a:ext cx="1167892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 Tỏa nhiệt, N</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O</a:t>
            </a:r>
            <a:r>
              <a:rPr lang="en-US" sz="4000" b="0" baseline="-25000">
                <a:latin typeface="Arial" panose="020B0604020202020204" pitchFamily="34" charset="0"/>
                <a:cs typeface="Arial" panose="020B0604020202020204" pitchFamily="34" charset="0"/>
              </a:rPr>
              <a:t>4</a:t>
            </a:r>
            <a:r>
              <a:rPr lang="en-US" sz="4000" b="0">
                <a:latin typeface="Arial" panose="020B0604020202020204" pitchFamily="34" charset="0"/>
                <a:cs typeface="Arial" panose="020B0604020202020204" pitchFamily="34" charset="0"/>
              </a:rPr>
              <a:t> bền vững hơn NO</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a:t>
            </a:r>
            <a:endParaRPr lang="en-US" sz="4000" b="0">
              <a:latin typeface="Arial" panose="020B0604020202020204" pitchFamily="34" charset="0"/>
              <a:cs typeface="Arial" panose="020B0604020202020204" pitchFamily="34" charset="0"/>
            </a:endParaRPr>
          </a:p>
        </p:txBody>
      </p:sp>
      <p:sp>
        <p:nvSpPr>
          <p:cNvPr id="7" name="Text Box 6"/>
          <p:cNvSpPr txBox="1"/>
          <p:nvPr/>
        </p:nvSpPr>
        <p:spPr>
          <a:xfrm>
            <a:off x="3750310" y="8674735"/>
            <a:ext cx="1166177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D. Thu nhiệt, N</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O</a:t>
            </a:r>
            <a:r>
              <a:rPr lang="en-US" sz="4000" b="0" baseline="-25000">
                <a:latin typeface="Arial" panose="020B0604020202020204" pitchFamily="34" charset="0"/>
                <a:cs typeface="Arial" panose="020B0604020202020204" pitchFamily="34" charset="0"/>
              </a:rPr>
              <a:t>4</a:t>
            </a:r>
            <a:r>
              <a:rPr lang="en-US" sz="4000" b="0">
                <a:latin typeface="Arial" panose="020B0604020202020204" pitchFamily="34" charset="0"/>
                <a:cs typeface="Arial" panose="020B0604020202020204" pitchFamily="34" charset="0"/>
              </a:rPr>
              <a:t> bền vững hơn NO</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linds(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linds(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3"/>
                                        </p:tgtEl>
                                        <p:attrNameLst>
                                          <p:attrName>fillcolor</p:attrName>
                                        </p:attrNameLst>
                                      </p:cBhvr>
                                      <p:to>
                                        <a:srgbClr val="b5f8be"/>
                                      </p:to>
                                    </p:animClr>
                                    <p:set>
                                      <p:cBhvr>
                                        <p:cTn id="42" dur="2000" fill="hold"/>
                                        <p:tgtEl>
                                          <p:spTgt spid="23"/>
                                        </p:tgtEl>
                                        <p:attrNameLst>
                                          <p:attrName>fill.type</p:attrName>
                                        </p:attrNameLst>
                                      </p:cBhvr>
                                      <p:to>
                                        <p:strVal val="solid"/>
                                      </p:to>
                                    </p:set>
                                    <p:set>
                                      <p:cBhvr>
                                        <p:cTn id="43"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sp>
        <p:nvSpPr>
          <p:cNvPr id="2" name="Text Box 1"/>
          <p:cNvSpPr txBox="1"/>
          <p:nvPr/>
        </p:nvSpPr>
        <p:spPr>
          <a:xfrm>
            <a:off x="1066800" y="798195"/>
            <a:ext cx="16409670" cy="3784600"/>
          </a:xfrm>
          <a:prstGeom prst="rect">
            <a:avLst/>
          </a:prstGeom>
          <a:solidFill>
            <a:schemeClr val="accent1">
              <a:lumMod val="20000"/>
              <a:lumOff val="80000"/>
            </a:schemeClr>
          </a:solidFill>
          <a:ln w="9525">
            <a:noFill/>
          </a:ln>
        </p:spPr>
        <p:txBody>
          <a:bodyPr wrap="square">
            <a:spAutoFit/>
          </a:bodyPr>
          <a:p>
            <a:pPr indent="0" algn="ctr">
              <a:lnSpc>
                <a:spcPct val="150000"/>
              </a:lnSpc>
              <a:buFont typeface="Arial" panose="020B0604020202020204" pitchFamily="34" charset="0"/>
              <a:buNone/>
            </a:pPr>
            <a:r>
              <a:rPr lang="en-US" sz="4000" b="1">
                <a:latin typeface="Arial" panose="020B0604020202020204" pitchFamily="34" charset="0"/>
                <a:cs typeface="Arial" panose="020B0604020202020204" pitchFamily="34" charset="0"/>
              </a:rPr>
              <a:t>Câu 3:</a:t>
            </a:r>
            <a:r>
              <a:rPr lang="en-US" sz="4000" b="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sym typeface="+mn-ea"/>
              </a:rPr>
              <a:t> </a:t>
            </a:r>
            <a:r>
              <a:rPr lang="en-US" sz="4000">
                <a:latin typeface="Arial" panose="020B0604020202020204" pitchFamily="34" charset="0"/>
                <a:cs typeface="Arial" panose="020B0604020202020204" pitchFamily="34" charset="0"/>
              </a:rPr>
              <a:t>Tiến hành quá trình ozone hóa 100 g oxi theo phản ứng sau:</a:t>
            </a:r>
            <a:endParaRPr lang="en-US" sz="40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3O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(g) (oxygen) → 2O</a:t>
            </a:r>
            <a:r>
              <a:rPr lang="en-US" sz="4000" baseline="-25000">
                <a:latin typeface="Arial" panose="020B0604020202020204" pitchFamily="34" charset="0"/>
                <a:cs typeface="Arial" panose="020B0604020202020204" pitchFamily="34" charset="0"/>
              </a:rPr>
              <a:t>3</a:t>
            </a:r>
            <a:r>
              <a:rPr lang="en-US" sz="4000">
                <a:latin typeface="Arial" panose="020B0604020202020204" pitchFamily="34" charset="0"/>
                <a:cs typeface="Arial" panose="020B0604020202020204" pitchFamily="34" charset="0"/>
              </a:rPr>
              <a:t> (ozone)</a:t>
            </a:r>
            <a:endParaRPr lang="en-US" sz="40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Hỗn hợp thu được có chưa 24% ozone về khối lượng, tiêu tốn 71,2 kJ. Nhiệt tạo thành  của ozone (kJ/mol) có giá trị là:</a:t>
            </a:r>
            <a:endParaRPr lang="en-US" sz="4000">
              <a:latin typeface="Arial" panose="020B0604020202020204" pitchFamily="34" charset="0"/>
              <a:cs typeface="Arial" panose="020B0604020202020204" pitchFamily="34" charset="0"/>
            </a:endParaRPr>
          </a:p>
        </p:txBody>
      </p:sp>
      <p:sp>
        <p:nvSpPr>
          <p:cNvPr id="3" name="Text Box 2"/>
          <p:cNvSpPr txBox="1"/>
          <p:nvPr/>
        </p:nvSpPr>
        <p:spPr>
          <a:xfrm>
            <a:off x="2362200" y="5829300"/>
            <a:ext cx="552831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A. 142,4. </a:t>
            </a:r>
            <a:endParaRPr lang="en-US" sz="4000" b="0">
              <a:latin typeface="Arial" panose="020B0604020202020204" pitchFamily="34" charset="0"/>
              <a:cs typeface="Arial" panose="020B0604020202020204" pitchFamily="34" charset="0"/>
            </a:endParaRPr>
          </a:p>
        </p:txBody>
      </p:sp>
      <p:sp>
        <p:nvSpPr>
          <p:cNvPr id="4" name="Text Box 3"/>
          <p:cNvSpPr txBox="1"/>
          <p:nvPr/>
        </p:nvSpPr>
        <p:spPr>
          <a:xfrm>
            <a:off x="10396220" y="5829300"/>
            <a:ext cx="557149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 284,8. </a:t>
            </a:r>
            <a:endParaRPr lang="en-US" sz="4000" b="0">
              <a:latin typeface="Arial" panose="020B0604020202020204" pitchFamily="34" charset="0"/>
              <a:cs typeface="Arial" panose="020B0604020202020204" pitchFamily="34" charset="0"/>
            </a:endParaRPr>
          </a:p>
        </p:txBody>
      </p:sp>
      <p:sp>
        <p:nvSpPr>
          <p:cNvPr id="5" name="Text Box 4"/>
          <p:cNvSpPr txBox="1"/>
          <p:nvPr/>
        </p:nvSpPr>
        <p:spPr>
          <a:xfrm>
            <a:off x="2319020" y="8093710"/>
            <a:ext cx="569531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 – 142,4</a:t>
            </a:r>
            <a:r>
              <a:rPr lang="en-US" sz="4000">
                <a:latin typeface="Arial" panose="020B0604020202020204" pitchFamily="34" charset="0"/>
                <a:cs typeface="Arial" panose="020B0604020202020204" pitchFamily="34" charset="0"/>
                <a:sym typeface="+mn-ea"/>
              </a:rPr>
              <a:t> </a:t>
            </a:r>
            <a:endParaRPr lang="en-US" sz="4000" b="0">
              <a:latin typeface="Arial" panose="020B0604020202020204" pitchFamily="34" charset="0"/>
              <a:cs typeface="Arial" panose="020B0604020202020204" pitchFamily="34" charset="0"/>
            </a:endParaRPr>
          </a:p>
        </p:txBody>
      </p:sp>
      <p:sp>
        <p:nvSpPr>
          <p:cNvPr id="24" name="Text Box 23"/>
          <p:cNvSpPr txBox="1"/>
          <p:nvPr/>
        </p:nvSpPr>
        <p:spPr>
          <a:xfrm>
            <a:off x="10470515" y="8090535"/>
            <a:ext cx="550481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D. – 284,8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3"/>
                                        </p:tgtEl>
                                        <p:attrNameLst>
                                          <p:attrName>fillcolor</p:attrName>
                                        </p:attrNameLst>
                                      </p:cBhvr>
                                      <p:to>
                                        <a:srgbClr val="b5f8be"/>
                                      </p:to>
                                    </p:animClr>
                                    <p:set>
                                      <p:cBhvr>
                                        <p:cTn id="42" dur="2000" fill="hold"/>
                                        <p:tgtEl>
                                          <p:spTgt spid="3"/>
                                        </p:tgtEl>
                                        <p:attrNameLst>
                                          <p:attrName>fill.type</p:attrName>
                                        </p:attrNameLst>
                                      </p:cBhvr>
                                      <p:to>
                                        <p:strVal val="solid"/>
                                      </p:to>
                                    </p:set>
                                    <p:set>
                                      <p:cBhvr>
                                        <p:cTn id="43"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16382983" y="8038917"/>
            <a:ext cx="1569997" cy="1877425"/>
          </a:xfrm>
          <a:prstGeom prst="rect">
            <a:avLst/>
          </a:prstGeom>
        </p:spPr>
      </p:pic>
      <p:sp>
        <p:nvSpPr>
          <p:cNvPr id="2" name="Text Box 1"/>
          <p:cNvSpPr txBox="1"/>
          <p:nvPr/>
        </p:nvSpPr>
        <p:spPr>
          <a:xfrm>
            <a:off x="939165" y="1257300"/>
            <a:ext cx="16409670" cy="3138170"/>
          </a:xfrm>
          <a:prstGeom prst="rect">
            <a:avLst/>
          </a:prstGeom>
          <a:solidFill>
            <a:schemeClr val="accent1">
              <a:lumMod val="20000"/>
              <a:lumOff val="80000"/>
            </a:schemeClr>
          </a:solidFill>
          <a:ln w="9525">
            <a:noFill/>
          </a:ln>
        </p:spPr>
        <p:txBody>
          <a:bodyPr wrap="square">
            <a:spAutoFit/>
          </a:bodyPr>
          <a:p>
            <a:pPr indent="0" algn="ctr">
              <a:lnSpc>
                <a:spcPct val="150000"/>
              </a:lnSpc>
              <a:buFont typeface="Arial" panose="020B0604020202020204" pitchFamily="34" charset="0"/>
              <a:buNone/>
            </a:pPr>
            <a:r>
              <a:rPr lang="en-US" sz="4400" b="1">
                <a:latin typeface="Arial" panose="020B0604020202020204" pitchFamily="34" charset="0"/>
                <a:cs typeface="Arial" panose="020B0604020202020204" pitchFamily="34" charset="0"/>
              </a:rPr>
              <a:t>Câu 4:</a:t>
            </a:r>
            <a:r>
              <a:rPr lang="en-US" sz="4400" b="0">
                <a:latin typeface="Arial" panose="020B0604020202020204" pitchFamily="34" charset="0"/>
                <a:cs typeface="Arial" panose="020B0604020202020204" pitchFamily="34" charset="0"/>
              </a:rPr>
              <a:t> </a:t>
            </a:r>
            <a:r>
              <a:rPr lang="en-US" sz="4400" b="1">
                <a:latin typeface="Arial" panose="020B0604020202020204" pitchFamily="34" charset="0"/>
                <a:cs typeface="Arial" panose="020B0604020202020204" pitchFamily="34" charset="0"/>
                <a:sym typeface="+mn-ea"/>
              </a:rPr>
              <a:t> </a:t>
            </a:r>
            <a:r>
              <a:rPr lang="en-US" sz="4400">
                <a:latin typeface="Arial" panose="020B0604020202020204" pitchFamily="34" charset="0"/>
                <a:cs typeface="Arial" panose="020B0604020202020204" pitchFamily="34" charset="0"/>
              </a:rPr>
              <a:t>Cho phản ứng hydrogen hóa ethylene sau:</a:t>
            </a:r>
            <a:endParaRPr lang="en-US" sz="44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400">
                <a:latin typeface="Arial" panose="020B0604020202020204" pitchFamily="34" charset="0"/>
                <a:cs typeface="Arial" panose="020B0604020202020204" pitchFamily="34" charset="0"/>
              </a:rPr>
              <a:t>H</a:t>
            </a:r>
            <a:r>
              <a:rPr lang="en-US" sz="4400" baseline="-25000">
                <a:latin typeface="Arial" panose="020B0604020202020204" pitchFamily="34" charset="0"/>
                <a:cs typeface="Arial" panose="020B0604020202020204" pitchFamily="34" charset="0"/>
              </a:rPr>
              <a:t>2</a:t>
            </a:r>
            <a:r>
              <a:rPr lang="en-US" sz="4400">
                <a:latin typeface="Arial" panose="020B0604020202020204" pitchFamily="34" charset="0"/>
                <a:cs typeface="Arial" panose="020B0604020202020204" pitchFamily="34" charset="0"/>
              </a:rPr>
              <a:t>C = CH</a:t>
            </a:r>
            <a:r>
              <a:rPr lang="en-US" sz="4400" baseline="-25000">
                <a:latin typeface="Arial" panose="020B0604020202020204" pitchFamily="34" charset="0"/>
                <a:cs typeface="Arial" panose="020B0604020202020204" pitchFamily="34" charset="0"/>
              </a:rPr>
              <a:t>2</a:t>
            </a:r>
            <a:r>
              <a:rPr lang="en-US" sz="4400">
                <a:latin typeface="Arial" panose="020B0604020202020204" pitchFamily="34" charset="0"/>
                <a:cs typeface="Arial" panose="020B0604020202020204" pitchFamily="34" charset="0"/>
              </a:rPr>
              <a:t> </a:t>
            </a:r>
            <a:r>
              <a:rPr lang="en-US" sz="4400" i="1">
                <a:latin typeface="Arial" panose="020B0604020202020204" pitchFamily="34" charset="0"/>
                <a:cs typeface="Arial" panose="020B0604020202020204" pitchFamily="34" charset="0"/>
              </a:rPr>
              <a:t>(g)</a:t>
            </a:r>
            <a:r>
              <a:rPr lang="en-US" sz="4400">
                <a:latin typeface="Arial" panose="020B0604020202020204" pitchFamily="34" charset="0"/>
                <a:cs typeface="Arial" panose="020B0604020202020204" pitchFamily="34" charset="0"/>
              </a:rPr>
              <a:t> + H</a:t>
            </a:r>
            <a:r>
              <a:rPr lang="en-US" sz="4400" baseline="-25000">
                <a:latin typeface="Arial" panose="020B0604020202020204" pitchFamily="34" charset="0"/>
                <a:cs typeface="Arial" panose="020B0604020202020204" pitchFamily="34" charset="0"/>
              </a:rPr>
              <a:t>2</a:t>
            </a:r>
            <a:r>
              <a:rPr lang="en-US" sz="4400">
                <a:latin typeface="Arial" panose="020B0604020202020204" pitchFamily="34" charset="0"/>
                <a:cs typeface="Arial" panose="020B0604020202020204" pitchFamily="34" charset="0"/>
              </a:rPr>
              <a:t> </a:t>
            </a:r>
            <a:r>
              <a:rPr lang="en-US" sz="4400" i="1">
                <a:latin typeface="Arial" panose="020B0604020202020204" pitchFamily="34" charset="0"/>
                <a:cs typeface="Arial" panose="020B0604020202020204" pitchFamily="34" charset="0"/>
              </a:rPr>
              <a:t>(g) </a:t>
            </a:r>
            <a:r>
              <a:rPr lang="en-US" sz="4400">
                <a:latin typeface="Arial" panose="020B0604020202020204" pitchFamily="34" charset="0"/>
                <a:cs typeface="Arial" panose="020B0604020202020204" pitchFamily="34" charset="0"/>
              </a:rPr>
              <a:t>→ H</a:t>
            </a:r>
            <a:r>
              <a:rPr lang="en-US" sz="4400" baseline="-25000">
                <a:latin typeface="Arial" panose="020B0604020202020204" pitchFamily="34" charset="0"/>
                <a:cs typeface="Arial" panose="020B0604020202020204" pitchFamily="34" charset="0"/>
              </a:rPr>
              <a:t>3</a:t>
            </a:r>
            <a:r>
              <a:rPr lang="en-US" sz="4400">
                <a:latin typeface="Arial" panose="020B0604020202020204" pitchFamily="34" charset="0"/>
                <a:cs typeface="Arial" panose="020B0604020202020204" pitchFamily="34" charset="0"/>
              </a:rPr>
              <a:t>C – CH</a:t>
            </a:r>
            <a:r>
              <a:rPr lang="en-US" sz="4400" baseline="-25000">
                <a:latin typeface="Arial" panose="020B0604020202020204" pitchFamily="34" charset="0"/>
                <a:cs typeface="Arial" panose="020B0604020202020204" pitchFamily="34" charset="0"/>
              </a:rPr>
              <a:t>3</a:t>
            </a:r>
            <a:r>
              <a:rPr lang="en-US" sz="4400">
                <a:latin typeface="Arial" panose="020B0604020202020204" pitchFamily="34" charset="0"/>
                <a:cs typeface="Arial" panose="020B0604020202020204" pitchFamily="34" charset="0"/>
              </a:rPr>
              <a:t> </a:t>
            </a:r>
            <a:r>
              <a:rPr lang="en-US" sz="4400" i="1">
                <a:latin typeface="Arial" panose="020B0604020202020204" pitchFamily="34" charset="0"/>
                <a:cs typeface="Arial" panose="020B0604020202020204" pitchFamily="34" charset="0"/>
              </a:rPr>
              <a:t>(g)</a:t>
            </a:r>
            <a:endParaRPr lang="en-US" sz="44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400">
                <a:latin typeface="Arial" panose="020B0604020202020204" pitchFamily="34" charset="0"/>
                <a:cs typeface="Arial" panose="020B0604020202020204" pitchFamily="34" charset="0"/>
              </a:rPr>
              <a:t>Biết năng lượng line kết trong các chất trong bảng sau</a:t>
            </a:r>
            <a:endParaRPr lang="en-US" sz="4400">
              <a:latin typeface="Arial" panose="020B0604020202020204" pitchFamily="34" charset="0"/>
              <a:cs typeface="Arial" panose="020B0604020202020204" pitchFamily="34" charset="0"/>
            </a:endParaRPr>
          </a:p>
        </p:txBody>
      </p:sp>
      <p:sp>
        <p:nvSpPr>
          <p:cNvPr id="3" name="Text Box 2"/>
          <p:cNvSpPr txBox="1"/>
          <p:nvPr/>
        </p:nvSpPr>
        <p:spPr>
          <a:xfrm>
            <a:off x="2362200" y="5676900"/>
            <a:ext cx="552831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A. 134. </a:t>
            </a:r>
            <a:endParaRPr lang="en-US" sz="4000" b="0">
              <a:latin typeface="Arial" panose="020B0604020202020204" pitchFamily="34" charset="0"/>
              <a:cs typeface="Arial" panose="020B0604020202020204" pitchFamily="34" charset="0"/>
            </a:endParaRPr>
          </a:p>
        </p:txBody>
      </p:sp>
      <p:sp>
        <p:nvSpPr>
          <p:cNvPr id="4" name="Text Box 3"/>
          <p:cNvSpPr txBox="1"/>
          <p:nvPr/>
        </p:nvSpPr>
        <p:spPr>
          <a:xfrm>
            <a:off x="10396220" y="5676900"/>
            <a:ext cx="557149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 -134 </a:t>
            </a:r>
            <a:endParaRPr lang="en-US" sz="4000" b="0">
              <a:latin typeface="Arial" panose="020B0604020202020204" pitchFamily="34" charset="0"/>
              <a:cs typeface="Arial" panose="020B0604020202020204" pitchFamily="34" charset="0"/>
            </a:endParaRPr>
          </a:p>
        </p:txBody>
      </p:sp>
      <p:sp>
        <p:nvSpPr>
          <p:cNvPr id="5" name="Text Box 4"/>
          <p:cNvSpPr txBox="1"/>
          <p:nvPr/>
        </p:nvSpPr>
        <p:spPr>
          <a:xfrm>
            <a:off x="2319020" y="7941310"/>
            <a:ext cx="569531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 478.</a:t>
            </a:r>
            <a:r>
              <a:rPr lang="en-US" sz="4000">
                <a:latin typeface="Arial" panose="020B0604020202020204" pitchFamily="34" charset="0"/>
                <a:cs typeface="Arial" panose="020B0604020202020204" pitchFamily="34" charset="0"/>
                <a:sym typeface="+mn-ea"/>
              </a:rPr>
              <a:t> </a:t>
            </a:r>
            <a:endParaRPr lang="en-US" sz="4000" b="0">
              <a:latin typeface="Arial" panose="020B0604020202020204" pitchFamily="34" charset="0"/>
              <a:cs typeface="Arial" panose="020B0604020202020204" pitchFamily="34" charset="0"/>
            </a:endParaRPr>
          </a:p>
        </p:txBody>
      </p:sp>
      <p:sp>
        <p:nvSpPr>
          <p:cNvPr id="24" name="Text Box 23"/>
          <p:cNvSpPr txBox="1"/>
          <p:nvPr/>
        </p:nvSpPr>
        <p:spPr>
          <a:xfrm>
            <a:off x="10470515" y="7938135"/>
            <a:ext cx="550481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D. 284.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
                                        </p:tgtEl>
                                        <p:attrNameLst>
                                          <p:attrName>fillcolor</p:attrName>
                                        </p:attrNameLst>
                                      </p:cBhvr>
                                      <p:to>
                                        <a:srgbClr val="b5f8be"/>
                                      </p:to>
                                    </p:animClr>
                                    <p:set>
                                      <p:cBhvr>
                                        <p:cTn id="42" dur="2000" fill="hold"/>
                                        <p:tgtEl>
                                          <p:spTgt spid="4"/>
                                        </p:tgtEl>
                                        <p:attrNameLst>
                                          <p:attrName>fill.type</p:attrName>
                                        </p:attrNameLst>
                                      </p:cBhvr>
                                      <p:to>
                                        <p:strVal val="solid"/>
                                      </p:to>
                                    </p:set>
                                    <p:set>
                                      <p:cBhvr>
                                        <p:cTn id="43"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16382983" y="8038917"/>
            <a:ext cx="1569997" cy="1877425"/>
          </a:xfrm>
          <a:prstGeom prst="rect">
            <a:avLst/>
          </a:prstGeom>
        </p:spPr>
      </p:pic>
      <p:graphicFrame>
        <p:nvGraphicFramePr>
          <p:cNvPr id="6" name="Table 5"/>
          <p:cNvGraphicFramePr/>
          <p:nvPr/>
        </p:nvGraphicFramePr>
        <p:xfrm>
          <a:off x="381000" y="1638300"/>
          <a:ext cx="17130395" cy="6061710"/>
        </p:xfrm>
        <a:graphic>
          <a:graphicData uri="http://schemas.openxmlformats.org/drawingml/2006/table">
            <a:tbl>
              <a:tblPr firstRow="1" bandRow="1">
                <a:tableStyleId>{5940675A-B579-460E-94D1-54222C63F5DA}</a:tableStyleId>
              </a:tblPr>
              <a:tblGrid>
                <a:gridCol w="2906395"/>
                <a:gridCol w="2929255"/>
                <a:gridCol w="3072765"/>
                <a:gridCol w="2620645"/>
                <a:gridCol w="2671445"/>
                <a:gridCol w="2929890"/>
              </a:tblGrid>
              <a:tr h="2424430">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Liên kết</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Phân tử</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E</a:t>
                      </a:r>
                      <a:r>
                        <a:rPr lang="en-US" sz="4400" b="1" baseline="-25000">
                          <a:solidFill>
                            <a:srgbClr val="000000"/>
                          </a:solidFill>
                          <a:latin typeface="Arial" panose="020B0604020202020204" pitchFamily="34" charset="0"/>
                          <a:cs typeface="Arial" panose="020B0604020202020204" pitchFamily="34" charset="0"/>
                        </a:rPr>
                        <a:t>b</a:t>
                      </a:r>
                      <a:r>
                        <a:rPr lang="en-US" sz="4400" b="1">
                          <a:solidFill>
                            <a:srgbClr val="000000"/>
                          </a:solidFill>
                          <a:latin typeface="Arial" panose="020B0604020202020204" pitchFamily="34" charset="0"/>
                          <a:cs typeface="Arial" panose="020B0604020202020204" pitchFamily="34" charset="0"/>
                        </a:rPr>
                        <a:t>(kJ/mol)</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Liên kết</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Phân tử</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E</a:t>
                      </a:r>
                      <a:r>
                        <a:rPr lang="en-US" sz="4400" b="1" baseline="-25000">
                          <a:solidFill>
                            <a:srgbClr val="000000"/>
                          </a:solidFill>
                          <a:latin typeface="Arial" panose="020B0604020202020204" pitchFamily="34" charset="0"/>
                          <a:cs typeface="Arial" panose="020B0604020202020204" pitchFamily="34" charset="0"/>
                        </a:rPr>
                        <a:t>b</a:t>
                      </a:r>
                      <a:r>
                        <a:rPr lang="en-US" sz="4400" b="1">
                          <a:solidFill>
                            <a:srgbClr val="000000"/>
                          </a:solidFill>
                          <a:latin typeface="Arial" panose="020B0604020202020204" pitchFamily="34" charset="0"/>
                          <a:cs typeface="Arial" panose="020B0604020202020204" pitchFamily="34" charset="0"/>
                        </a:rPr>
                        <a:t>(kJ/mol)</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2850">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C = C</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a:t>
                      </a:r>
                      <a:r>
                        <a:rPr lang="en-US" sz="4400" b="0" baseline="-25000">
                          <a:solidFill>
                            <a:srgbClr val="000000"/>
                          </a:solidFill>
                          <a:latin typeface="Arial" panose="020B0604020202020204" pitchFamily="34" charset="0"/>
                          <a:cs typeface="Arial" panose="020B0604020202020204" pitchFamily="34" charset="0"/>
                        </a:rPr>
                        <a:t>2</a:t>
                      </a:r>
                      <a:r>
                        <a:rPr lang="en-US" sz="4400" b="0">
                          <a:solidFill>
                            <a:srgbClr val="000000"/>
                          </a:solidFill>
                          <a:latin typeface="Arial" panose="020B0604020202020204" pitchFamily="34" charset="0"/>
                          <a:cs typeface="Arial" panose="020B0604020202020204" pitchFamily="34" charset="0"/>
                        </a:rPr>
                        <a:t>H</a:t>
                      </a:r>
                      <a:r>
                        <a:rPr lang="en-US" sz="4400" b="0" baseline="-25000">
                          <a:solidFill>
                            <a:srgbClr val="000000"/>
                          </a:solidFill>
                          <a:latin typeface="Arial" panose="020B0604020202020204" pitchFamily="34" charset="0"/>
                          <a:cs typeface="Arial" panose="020B0604020202020204" pitchFamily="34" charset="0"/>
                        </a:rPr>
                        <a:t>4</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612</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 - C</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a:t>
                      </a:r>
                      <a:r>
                        <a:rPr lang="en-US" sz="4400" b="0" baseline="-25000">
                          <a:solidFill>
                            <a:srgbClr val="000000"/>
                          </a:solidFill>
                          <a:latin typeface="Arial" panose="020B0604020202020204" pitchFamily="34" charset="0"/>
                          <a:cs typeface="Arial" panose="020B0604020202020204" pitchFamily="34" charset="0"/>
                        </a:rPr>
                        <a:t>2</a:t>
                      </a:r>
                      <a:r>
                        <a:rPr lang="en-US" sz="4400" b="0">
                          <a:solidFill>
                            <a:srgbClr val="000000"/>
                          </a:solidFill>
                          <a:latin typeface="Arial" panose="020B0604020202020204" pitchFamily="34" charset="0"/>
                          <a:cs typeface="Arial" panose="020B0604020202020204" pitchFamily="34" charset="0"/>
                        </a:rPr>
                        <a:t>H</a:t>
                      </a:r>
                      <a:r>
                        <a:rPr lang="en-US" sz="4400" b="0" baseline="-25000">
                          <a:solidFill>
                            <a:srgbClr val="000000"/>
                          </a:solidFill>
                          <a:latin typeface="Arial" panose="020B0604020202020204" pitchFamily="34" charset="0"/>
                          <a:cs typeface="Arial" panose="020B0604020202020204" pitchFamily="34" charset="0"/>
                        </a:rPr>
                        <a:t>6</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346</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2215">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C - H</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a:t>
                      </a:r>
                      <a:r>
                        <a:rPr lang="en-US" sz="4400" b="0" baseline="-25000">
                          <a:solidFill>
                            <a:srgbClr val="000000"/>
                          </a:solidFill>
                          <a:latin typeface="Arial" panose="020B0604020202020204" pitchFamily="34" charset="0"/>
                          <a:cs typeface="Arial" panose="020B0604020202020204" pitchFamily="34" charset="0"/>
                        </a:rPr>
                        <a:t>2</a:t>
                      </a:r>
                      <a:r>
                        <a:rPr lang="en-US" sz="4400" b="0">
                          <a:solidFill>
                            <a:srgbClr val="000000"/>
                          </a:solidFill>
                          <a:latin typeface="Arial" panose="020B0604020202020204" pitchFamily="34" charset="0"/>
                          <a:cs typeface="Arial" panose="020B0604020202020204" pitchFamily="34" charset="0"/>
                        </a:rPr>
                        <a:t>H</a:t>
                      </a:r>
                      <a:r>
                        <a:rPr lang="en-US" sz="4400" b="0" baseline="-25000">
                          <a:solidFill>
                            <a:srgbClr val="000000"/>
                          </a:solidFill>
                          <a:latin typeface="Arial" panose="020B0604020202020204" pitchFamily="34" charset="0"/>
                          <a:cs typeface="Arial" panose="020B0604020202020204" pitchFamily="34" charset="0"/>
                        </a:rPr>
                        <a:t>4</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418</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 - H</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C</a:t>
                      </a:r>
                      <a:r>
                        <a:rPr lang="en-US" sz="4400" b="0" baseline="-25000">
                          <a:solidFill>
                            <a:srgbClr val="000000"/>
                          </a:solidFill>
                          <a:latin typeface="Arial" panose="020B0604020202020204" pitchFamily="34" charset="0"/>
                          <a:cs typeface="Arial" panose="020B0604020202020204" pitchFamily="34" charset="0"/>
                        </a:rPr>
                        <a:t>2</a:t>
                      </a:r>
                      <a:r>
                        <a:rPr lang="en-US" sz="4400" b="0">
                          <a:solidFill>
                            <a:srgbClr val="000000"/>
                          </a:solidFill>
                          <a:latin typeface="Arial" panose="020B0604020202020204" pitchFamily="34" charset="0"/>
                          <a:cs typeface="Arial" panose="020B0604020202020204" pitchFamily="34" charset="0"/>
                        </a:rPr>
                        <a:t>H</a:t>
                      </a:r>
                      <a:r>
                        <a:rPr lang="en-US" sz="4400" b="0" baseline="-25000">
                          <a:solidFill>
                            <a:srgbClr val="000000"/>
                          </a:solidFill>
                          <a:latin typeface="Arial" panose="020B0604020202020204" pitchFamily="34" charset="0"/>
                          <a:cs typeface="Arial" panose="020B0604020202020204" pitchFamily="34" charset="0"/>
                        </a:rPr>
                        <a:t>6</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418</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2215">
                <a:tc>
                  <a:txBody>
                    <a:bodyPr/>
                    <a:p>
                      <a:pPr indent="0" algn="ctr">
                        <a:lnSpc>
                          <a:spcPct val="150000"/>
                        </a:lnSpc>
                        <a:buNone/>
                      </a:pPr>
                      <a:r>
                        <a:rPr lang="en-US" sz="4400" b="1">
                          <a:solidFill>
                            <a:srgbClr val="000000"/>
                          </a:solidFill>
                          <a:latin typeface="Arial" panose="020B0604020202020204" pitchFamily="34" charset="0"/>
                          <a:cs typeface="Arial" panose="020B0604020202020204" pitchFamily="34" charset="0"/>
                        </a:rPr>
                        <a:t>H - H</a:t>
                      </a:r>
                      <a:endParaRPr lang="en-US" sz="44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H</a:t>
                      </a:r>
                      <a:r>
                        <a:rPr lang="en-US" sz="4400" b="0" baseline="-25000">
                          <a:solidFill>
                            <a:srgbClr val="000000"/>
                          </a:solidFill>
                          <a:latin typeface="Arial" panose="020B0604020202020204" pitchFamily="34" charset="0"/>
                          <a:cs typeface="Arial" panose="020B0604020202020204" pitchFamily="34" charset="0"/>
                        </a:rPr>
                        <a:t>2</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436</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endParaRPr lang="en-US" sz="4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sp>
        <p:nvSpPr>
          <p:cNvPr id="19" name="Text Box 18"/>
          <p:cNvSpPr txBox="1"/>
          <p:nvPr/>
        </p:nvSpPr>
        <p:spPr>
          <a:xfrm>
            <a:off x="2322830" y="419100"/>
            <a:ext cx="13884275" cy="3784600"/>
          </a:xfrm>
          <a:prstGeom prst="rect">
            <a:avLst/>
          </a:prstGeom>
          <a:solidFill>
            <a:schemeClr val="accent1">
              <a:lumMod val="20000"/>
              <a:lumOff val="80000"/>
            </a:schemeClr>
          </a:solidFill>
          <a:ln w="9525">
            <a:noFill/>
          </a:ln>
        </p:spPr>
        <p:txBody>
          <a:bodyPr wrap="square">
            <a:spAutoFit/>
          </a:bodyPr>
          <a:p>
            <a:pPr indent="0" algn="l">
              <a:lnSpc>
                <a:spcPct val="150000"/>
              </a:lnSpc>
              <a:buFont typeface="Arial" panose="020B0604020202020204" pitchFamily="34" charset="0"/>
              <a:buNone/>
            </a:pPr>
            <a:r>
              <a:rPr lang="en-US" sz="4000" b="1">
                <a:latin typeface="Arial" panose="020B0604020202020204" pitchFamily="34" charset="0"/>
                <a:cs typeface="Arial" panose="020B0604020202020204" pitchFamily="34" charset="0"/>
              </a:rPr>
              <a:t>Câu 5:</a:t>
            </a:r>
            <a:r>
              <a:rPr lang="en-US" sz="4000" b="0">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Cho phản ứng sau:</a:t>
            </a:r>
            <a:endParaRPr lang="en-US" sz="4000">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2H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a:t>
            </a:r>
            <a:r>
              <a:rPr lang="en-US" sz="4000" i="1">
                <a:latin typeface="Arial" panose="020B0604020202020204" pitchFamily="34" charset="0"/>
                <a:cs typeface="Arial" panose="020B0604020202020204" pitchFamily="34" charset="0"/>
              </a:rPr>
              <a:t>(g) </a:t>
            </a:r>
            <a:r>
              <a:rPr lang="en-US" sz="4000">
                <a:latin typeface="Arial" panose="020B0604020202020204" pitchFamily="34" charset="0"/>
                <a:cs typeface="Arial" panose="020B0604020202020204" pitchFamily="34" charset="0"/>
              </a:rPr>
              <a:t>+ 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a:t>
            </a:r>
            <a:r>
              <a:rPr lang="en-US" sz="4000" i="1">
                <a:latin typeface="Arial" panose="020B0604020202020204" pitchFamily="34" charset="0"/>
                <a:cs typeface="Arial" panose="020B0604020202020204" pitchFamily="34" charset="0"/>
              </a:rPr>
              <a:t>(g)</a:t>
            </a:r>
            <a:r>
              <a:rPr lang="en-US" sz="4000">
                <a:latin typeface="Arial" panose="020B0604020202020204" pitchFamily="34" charset="0"/>
                <a:cs typeface="Arial" panose="020B0604020202020204" pitchFamily="34" charset="0"/>
              </a:rPr>
              <a:t> → 2H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O </a:t>
            </a:r>
            <a:r>
              <a:rPr lang="en-US" sz="4000" i="1">
                <a:latin typeface="Arial" panose="020B0604020202020204" pitchFamily="34" charset="0"/>
                <a:cs typeface="Arial" panose="020B0604020202020204" pitchFamily="34" charset="0"/>
              </a:rPr>
              <a:t>(l)</a:t>
            </a:r>
            <a:r>
              <a:rPr lang="en-US" sz="4000">
                <a:latin typeface="Arial" panose="020B0604020202020204" pitchFamily="34" charset="0"/>
                <a:cs typeface="Arial" panose="020B0604020202020204" pitchFamily="34" charset="0"/>
              </a:rPr>
              <a:t>                      ∆H= -572 kJ</a:t>
            </a:r>
            <a:endParaRPr lang="en-US" sz="4000">
              <a:latin typeface="Arial" panose="020B0604020202020204" pitchFamily="34" charset="0"/>
              <a:cs typeface="Arial" panose="020B0604020202020204" pitchFamily="34" charset="0"/>
            </a:endParaRPr>
          </a:p>
          <a:p>
            <a:pPr indent="0" algn="l">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rPr>
              <a:t>Khi cho 2g khí H</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tác dụng hoàn toàn với 32 g khí 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thì phản ứng </a:t>
            </a:r>
            <a:endParaRPr lang="en-US" sz="4000">
              <a:latin typeface="Arial" panose="020B0604020202020204" pitchFamily="34" charset="0"/>
              <a:cs typeface="Arial" panose="020B0604020202020204" pitchFamily="34" charset="0"/>
            </a:endParaRPr>
          </a:p>
        </p:txBody>
      </p:sp>
      <p:sp>
        <p:nvSpPr>
          <p:cNvPr id="21" name="Text Box 20"/>
          <p:cNvSpPr txBox="1"/>
          <p:nvPr/>
        </p:nvSpPr>
        <p:spPr>
          <a:xfrm>
            <a:off x="3733800" y="4636135"/>
            <a:ext cx="1163002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A. </a:t>
            </a:r>
            <a:r>
              <a:rPr lang="en-US" sz="4000">
                <a:latin typeface="Arial" panose="020B0604020202020204" pitchFamily="34" charset="0"/>
                <a:cs typeface="Arial" panose="020B0604020202020204" pitchFamily="34" charset="0"/>
                <a:sym typeface="+mn-ea"/>
              </a:rPr>
              <a:t>Tỏa ra nhiệt lượng 286 kJ.</a:t>
            </a:r>
            <a:r>
              <a:rPr lang="en-US" sz="4000" b="0">
                <a:latin typeface="Arial" panose="020B0604020202020204" pitchFamily="34" charset="0"/>
                <a:cs typeface="Arial" panose="020B0604020202020204" pitchFamily="34" charset="0"/>
              </a:rPr>
              <a:t> </a:t>
            </a:r>
            <a:endParaRPr lang="en-US" sz="4000" b="0">
              <a:latin typeface="Arial" panose="020B0604020202020204" pitchFamily="34" charset="0"/>
              <a:cs typeface="Arial" panose="020B0604020202020204" pitchFamily="34" charset="0"/>
            </a:endParaRPr>
          </a:p>
        </p:txBody>
      </p:sp>
      <p:sp>
        <p:nvSpPr>
          <p:cNvPr id="22" name="Text Box 21"/>
          <p:cNvSpPr txBox="1"/>
          <p:nvPr/>
        </p:nvSpPr>
        <p:spPr>
          <a:xfrm>
            <a:off x="3700145" y="5981700"/>
            <a:ext cx="1169733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 Thu vào nhiệt lượng 286 kJ.  </a:t>
            </a:r>
            <a:endParaRPr lang="en-US" sz="4000" b="0">
              <a:latin typeface="Arial" panose="020B0604020202020204" pitchFamily="34" charset="0"/>
              <a:cs typeface="Arial" panose="020B0604020202020204" pitchFamily="34" charset="0"/>
            </a:endParaRPr>
          </a:p>
        </p:txBody>
      </p:sp>
      <p:sp>
        <p:nvSpPr>
          <p:cNvPr id="23" name="Text Box 22"/>
          <p:cNvSpPr txBox="1"/>
          <p:nvPr/>
        </p:nvSpPr>
        <p:spPr>
          <a:xfrm>
            <a:off x="3733800" y="7303135"/>
            <a:ext cx="11678920"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 Tỏa ra nhiệt lượng 572 kJ</a:t>
            </a:r>
            <a:endParaRPr lang="en-US" sz="4000" b="0">
              <a:latin typeface="Arial" panose="020B0604020202020204" pitchFamily="34" charset="0"/>
              <a:cs typeface="Arial" panose="020B0604020202020204" pitchFamily="34" charset="0"/>
            </a:endParaRPr>
          </a:p>
        </p:txBody>
      </p:sp>
      <p:sp>
        <p:nvSpPr>
          <p:cNvPr id="7" name="Text Box 6"/>
          <p:cNvSpPr txBox="1"/>
          <p:nvPr/>
        </p:nvSpPr>
        <p:spPr>
          <a:xfrm>
            <a:off x="3750310" y="8674735"/>
            <a:ext cx="11661775" cy="1014730"/>
          </a:xfrm>
          <a:prstGeom prst="rect">
            <a:avLst/>
          </a:prstGeom>
          <a:solidFill>
            <a:schemeClr val="accent6">
              <a:lumMod val="20000"/>
              <a:lumOff val="80000"/>
            </a:schemeClr>
          </a:solidFill>
          <a:ln w="9525">
            <a:noFill/>
          </a:ln>
        </p:spPr>
        <p:txBody>
          <a:bodyPr wrap="square">
            <a:spAutoFit/>
          </a:bodyPr>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D. Thu vào nhiệt lượng 572 kJ.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linds(horizont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linds(horizont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1"/>
                                        </p:tgtEl>
                                        <p:attrNameLst>
                                          <p:attrName>fillcolor</p:attrName>
                                        </p:attrNameLst>
                                      </p:cBhvr>
                                      <p:to>
                                        <a:srgbClr val="b5f8be"/>
                                      </p:to>
                                    </p:animClr>
                                    <p:set>
                                      <p:cBhvr>
                                        <p:cTn id="42" dur="2000" fill="hold"/>
                                        <p:tgtEl>
                                          <p:spTgt spid="21"/>
                                        </p:tgtEl>
                                        <p:attrNameLst>
                                          <p:attrName>fill.type</p:attrName>
                                        </p:attrNameLst>
                                      </p:cBhvr>
                                      <p:to>
                                        <p:strVal val="solid"/>
                                      </p:to>
                                    </p:set>
                                    <p:set>
                                      <p:cBhvr>
                                        <p:cTn id="4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7"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a:extLst>
              <a:ext uri="{28A0092B-C50C-407E-A947-70E740481C1C}">
                <a14:useLocalDpi xmlns:a14="http://schemas.microsoft.com/office/drawing/2010/main" val="0"/>
              </a:ext>
            </a:extLst>
          </a:blip>
          <a:srcRect l="55270"/>
          <a:stretch>
            <a:fillRect/>
          </a:stretch>
        </p:blipFill>
        <p:spPr>
          <a:xfrm>
            <a:off x="457022" y="7658000"/>
            <a:ext cx="702245" cy="1877425"/>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6612235" y="190500"/>
            <a:ext cx="1447800" cy="1877695"/>
          </a:xfrm>
          <a:prstGeom prst="rect">
            <a:avLst/>
          </a:prstGeom>
        </p:spPr>
      </p:pic>
      <p:sp>
        <p:nvSpPr>
          <p:cNvPr id="11" name="TextBox 11"/>
          <p:cNvSpPr txBox="1"/>
          <p:nvPr/>
        </p:nvSpPr>
        <p:spPr>
          <a:xfrm>
            <a:off x="4724509" y="1030181"/>
            <a:ext cx="8488995" cy="1038225"/>
          </a:xfrm>
          <a:prstGeom prst="rect">
            <a:avLst/>
          </a:prstGeom>
        </p:spPr>
        <p:txBody>
          <a:bodyPr lIns="0" tIns="0" rIns="0" bIns="0" rtlCol="0" anchor="t">
            <a:spAutoFit/>
          </a:bodyPr>
          <a:lstStyle/>
          <a:p>
            <a:pPr algn="ctr">
              <a:lnSpc>
                <a:spcPts val="8100"/>
              </a:lnSpc>
            </a:pPr>
            <a:r>
              <a:rPr lang="en-US" sz="7200" b="1" spc="180">
                <a:solidFill>
                  <a:srgbClr val="9B4040"/>
                </a:solidFill>
                <a:latin typeface="Arial" panose="020B0604020202020204" pitchFamily="34" charset="0"/>
                <a:cs typeface="Arial" panose="020B0604020202020204" pitchFamily="34" charset="0"/>
              </a:rPr>
              <a:t>VẬN DỤNG </a:t>
            </a:r>
            <a:endParaRPr lang="en-US" sz="7200" b="1" spc="180">
              <a:solidFill>
                <a:srgbClr val="9B4040"/>
              </a:solidFill>
              <a:latin typeface="Arial" panose="020B0604020202020204" pitchFamily="34" charset="0"/>
              <a:cs typeface="Arial" panose="020B0604020202020204" pitchFamily="34" charset="0"/>
            </a:endParaRPr>
          </a:p>
        </p:txBody>
      </p:sp>
      <p:sp>
        <p:nvSpPr>
          <p:cNvPr id="12" name="TextBox 12"/>
          <p:cNvSpPr txBox="1"/>
          <p:nvPr/>
        </p:nvSpPr>
        <p:spPr>
          <a:xfrm>
            <a:off x="1828800" y="2552700"/>
            <a:ext cx="15205075" cy="6463030"/>
          </a:xfrm>
          <a:prstGeom prst="rect">
            <a:avLst/>
          </a:prstGeom>
        </p:spPr>
        <p:txBody>
          <a:bodyPr wrap="square" lIns="0" tIns="0" rIns="0" bIns="0" rtlCol="0" anchor="t">
            <a:spAutoFit/>
          </a:bodyPr>
          <a:lstStyle/>
          <a:p>
            <a:pPr algn="just">
              <a:lnSpc>
                <a:spcPct val="150000"/>
              </a:lnSpc>
            </a:pPr>
            <a:r>
              <a:rPr lang="en-US" sz="4000" b="1" spc="70">
                <a:latin typeface="Arial" panose="020B0604020202020204" pitchFamily="34" charset="0"/>
                <a:cs typeface="Arial" panose="020B0604020202020204" pitchFamily="34" charset="0"/>
              </a:rPr>
              <a:t>Câu 1. </a:t>
            </a:r>
            <a:r>
              <a:rPr lang="en-US" sz="4000" spc="70">
                <a:latin typeface="Arial" panose="020B0604020202020204" pitchFamily="34" charset="0"/>
                <a:cs typeface="Arial" panose="020B0604020202020204" pitchFamily="34" charset="0"/>
              </a:rPr>
              <a:t>Phản ứng giữa khí nitrogen và oxygeb chỉ xảy ra ở nhiệt độ cao (3000</a:t>
            </a:r>
            <a:r>
              <a:rPr lang="en-US" sz="4000" spc="70" baseline="30000">
                <a:latin typeface="Arial" panose="020B0604020202020204" pitchFamily="34" charset="0"/>
                <a:cs typeface="Arial" panose="020B0604020202020204" pitchFamily="34" charset="0"/>
              </a:rPr>
              <a:t>o</a:t>
            </a:r>
            <a:r>
              <a:rPr lang="en-US" sz="4000" spc="70">
                <a:latin typeface="Arial" panose="020B0604020202020204" pitchFamily="34" charset="0"/>
                <a:cs typeface="Arial" panose="020B0604020202020204" pitchFamily="34" charset="0"/>
              </a:rPr>
              <a:t>C) hoặc nhờ tia lửa điện: N</a:t>
            </a:r>
            <a:r>
              <a:rPr lang="en-US" sz="4000" spc="70" baseline="-25000">
                <a:latin typeface="Arial" panose="020B0604020202020204" pitchFamily="34" charset="0"/>
                <a:cs typeface="Arial" panose="020B0604020202020204" pitchFamily="34" charset="0"/>
              </a:rPr>
              <a:t>2</a:t>
            </a:r>
            <a:r>
              <a:rPr lang="en-US" sz="4000" i="1" spc="70">
                <a:latin typeface="Arial" panose="020B0604020202020204" pitchFamily="34" charset="0"/>
                <a:cs typeface="Arial" panose="020B0604020202020204" pitchFamily="34" charset="0"/>
              </a:rPr>
              <a:t>(g) </a:t>
            </a:r>
            <a:r>
              <a:rPr lang="en-US" sz="4000" spc="70">
                <a:latin typeface="Arial" panose="020B0604020202020204" pitchFamily="34" charset="0"/>
                <a:cs typeface="Arial" panose="020B0604020202020204" pitchFamily="34" charset="0"/>
              </a:rPr>
              <a:t>+ O</a:t>
            </a:r>
            <a:r>
              <a:rPr lang="en-US" sz="4000" spc="70" baseline="-25000">
                <a:latin typeface="Arial" panose="020B0604020202020204" pitchFamily="34" charset="0"/>
                <a:cs typeface="Arial" panose="020B0604020202020204" pitchFamily="34" charset="0"/>
              </a:rPr>
              <a:t>2</a:t>
            </a:r>
            <a:r>
              <a:rPr lang="en-US" sz="4000" spc="70">
                <a:latin typeface="Arial" panose="020B0604020202020204" pitchFamily="34" charset="0"/>
                <a:cs typeface="Arial" panose="020B0604020202020204" pitchFamily="34" charset="0"/>
              </a:rPr>
              <a:t> </a:t>
            </a:r>
            <a:r>
              <a:rPr lang="en-US" sz="4000" i="1" spc="70">
                <a:latin typeface="Arial" panose="020B0604020202020204" pitchFamily="34" charset="0"/>
                <a:cs typeface="Arial" panose="020B0604020202020204" pitchFamily="34" charset="0"/>
              </a:rPr>
              <a:t>(g) </a:t>
            </a:r>
            <a:r>
              <a:rPr lang="en-US" sz="4000" spc="70">
                <a:latin typeface="Arial" panose="020B0604020202020204" pitchFamily="34" charset="0"/>
                <a:cs typeface="Arial" panose="020B0604020202020204" pitchFamily="34" charset="0"/>
              </a:rPr>
              <a:t>→ 2NO</a:t>
            </a:r>
            <a:r>
              <a:rPr lang="en-US" sz="4000" i="1" spc="70">
                <a:latin typeface="Arial" panose="020B0604020202020204" pitchFamily="34" charset="0"/>
                <a:cs typeface="Arial" panose="020B0604020202020204" pitchFamily="34" charset="0"/>
              </a:rPr>
              <a:t>(g)</a:t>
            </a:r>
            <a:r>
              <a:rPr lang="en-US" sz="4000" spc="70">
                <a:latin typeface="Arial" panose="020B0604020202020204" pitchFamily="34" charset="0"/>
                <a:cs typeface="Arial" panose="020B0604020202020204" pitchFamily="34" charset="0"/>
              </a:rPr>
              <a:t>.</a:t>
            </a:r>
            <a:endParaRPr lang="en-US" sz="4000" spc="70">
              <a:latin typeface="Arial" panose="020B0604020202020204" pitchFamily="34" charset="0"/>
              <a:cs typeface="Arial" panose="020B0604020202020204" pitchFamily="34" charset="0"/>
            </a:endParaRPr>
          </a:p>
          <a:p>
            <a:pPr algn="just">
              <a:lnSpc>
                <a:spcPct val="150000"/>
              </a:lnSpc>
            </a:pPr>
            <a:r>
              <a:rPr lang="en-US" sz="4000" spc="70">
                <a:latin typeface="Arial" panose="020B0604020202020204" pitchFamily="34" charset="0"/>
                <a:cs typeface="Arial" panose="020B0604020202020204" pitchFamily="34" charset="0"/>
              </a:rPr>
              <a:t>Biết rằng Eb </a:t>
            </a:r>
            <a:r>
              <a:rPr lang="en-US" sz="4000" spc="70" baseline="-25000">
                <a:latin typeface="Arial" panose="020B0604020202020204" pitchFamily="34" charset="0"/>
                <a:cs typeface="Arial" panose="020B0604020202020204" pitchFamily="34" charset="0"/>
              </a:rPr>
              <a:t>(N ≡ N)</a:t>
            </a:r>
            <a:r>
              <a:rPr lang="en-US" sz="4000" spc="70">
                <a:latin typeface="Arial" panose="020B0604020202020204" pitchFamily="34" charset="0"/>
                <a:cs typeface="Arial" panose="020B0604020202020204" pitchFamily="34" charset="0"/>
              </a:rPr>
              <a:t> = 945 kJ/mol; Eb </a:t>
            </a:r>
            <a:r>
              <a:rPr lang="en-US" sz="4000" spc="70" baseline="-25000">
                <a:latin typeface="Arial" panose="020B0604020202020204" pitchFamily="34" charset="0"/>
                <a:cs typeface="Arial" panose="020B0604020202020204" pitchFamily="34" charset="0"/>
              </a:rPr>
              <a:t>(O = O)</a:t>
            </a:r>
            <a:r>
              <a:rPr lang="en-US" sz="4000" spc="70">
                <a:latin typeface="Arial" panose="020B0604020202020204" pitchFamily="34" charset="0"/>
                <a:cs typeface="Arial" panose="020B0604020202020204" pitchFamily="34" charset="0"/>
              </a:rPr>
              <a:t> = 498 kJ/mol; Eb </a:t>
            </a:r>
            <a:r>
              <a:rPr lang="en-US" sz="4000" spc="70" baseline="-25000">
                <a:latin typeface="Arial" panose="020B0604020202020204" pitchFamily="34" charset="0"/>
                <a:cs typeface="Arial" panose="020B0604020202020204" pitchFamily="34" charset="0"/>
              </a:rPr>
              <a:t>(N = O)</a:t>
            </a:r>
            <a:r>
              <a:rPr lang="en-US" sz="4000" spc="70">
                <a:latin typeface="Arial" panose="020B0604020202020204" pitchFamily="34" charset="0"/>
                <a:cs typeface="Arial" panose="020B0604020202020204" pitchFamily="34" charset="0"/>
              </a:rPr>
              <a:t> = 607 kJ/mol</a:t>
            </a:r>
            <a:endParaRPr lang="en-US" sz="4000" spc="70">
              <a:latin typeface="Arial" panose="020B0604020202020204" pitchFamily="34" charset="0"/>
              <a:cs typeface="Arial" panose="020B0604020202020204" pitchFamily="34" charset="0"/>
            </a:endParaRPr>
          </a:p>
          <a:p>
            <a:pPr algn="just">
              <a:lnSpc>
                <a:spcPct val="150000"/>
              </a:lnSpc>
            </a:pPr>
            <a:r>
              <a:rPr lang="en-US" sz="4000" spc="70">
                <a:latin typeface="Arial" panose="020B0604020202020204" pitchFamily="34" charset="0"/>
                <a:cs typeface="Arial" panose="020B0604020202020204" pitchFamily="34" charset="0"/>
              </a:rPr>
              <a:t>a, Phản ứng trên tỏa nhiệt hay thu nhiệt?</a:t>
            </a:r>
            <a:endParaRPr lang="en-US" sz="4000" spc="70">
              <a:latin typeface="Arial" panose="020B0604020202020204" pitchFamily="34" charset="0"/>
              <a:cs typeface="Arial" panose="020B0604020202020204" pitchFamily="34" charset="0"/>
            </a:endParaRPr>
          </a:p>
          <a:p>
            <a:pPr algn="just">
              <a:lnSpc>
                <a:spcPct val="150000"/>
              </a:lnSpc>
            </a:pPr>
            <a:r>
              <a:rPr lang="en-US" sz="4000" spc="70">
                <a:latin typeface="Arial" panose="020B0604020202020204" pitchFamily="34" charset="0"/>
                <a:cs typeface="Arial" panose="020B0604020202020204" pitchFamily="34" charset="0"/>
              </a:rPr>
              <a:t>b, Bằng kiến thức về năng lượng liên kết trong phân tử các chất, hãy giải thích vì sao phản ứng trên khó xảy ra.</a:t>
            </a:r>
            <a:endParaRPr lang="en-US" sz="4000" spc="7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294765" y="2933700"/>
            <a:ext cx="7652385" cy="2333625"/>
            <a:chOff x="0" y="0"/>
            <a:chExt cx="3312643" cy="2350982"/>
          </a:xfrm>
        </p:grpSpPr>
        <p:sp>
          <p:nvSpPr>
            <p:cNvPr id="3" name="Freeform 3"/>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4" name="Group 4"/>
          <p:cNvGrpSpPr/>
          <p:nvPr/>
        </p:nvGrpSpPr>
        <p:grpSpPr>
          <a:xfrm rot="-10800000">
            <a:off x="9415145" y="2933700"/>
            <a:ext cx="7783195" cy="2325370"/>
            <a:chOff x="0" y="0"/>
            <a:chExt cx="3312643" cy="2350982"/>
          </a:xfrm>
        </p:grpSpPr>
        <p:sp>
          <p:nvSpPr>
            <p:cNvPr id="5" name="Freeform 5"/>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391145" flipH="1">
            <a:off x="118963" y="643843"/>
            <a:ext cx="1270236" cy="2129969"/>
          </a:xfrm>
          <a:prstGeom prst="rect">
            <a:avLst/>
          </a:prstGeom>
        </p:spPr>
      </p:pic>
      <p:sp>
        <p:nvSpPr>
          <p:cNvPr id="10" name="TextBox 10"/>
          <p:cNvSpPr txBox="1"/>
          <p:nvPr/>
        </p:nvSpPr>
        <p:spPr>
          <a:xfrm>
            <a:off x="1371600" y="3162300"/>
            <a:ext cx="7211695" cy="1846580"/>
          </a:xfrm>
          <a:prstGeom prst="rect">
            <a:avLst/>
          </a:prstGeom>
        </p:spPr>
        <p:txBody>
          <a:bodyPr wrap="square" lIns="0" tIns="0" rIns="0" bIns="0" rtlCol="0" anchor="t">
            <a:spAutoFit/>
          </a:bodyPr>
          <a:lstStyle/>
          <a:p>
            <a:pPr algn="ctr">
              <a:lnSpc>
                <a:spcPct val="150000"/>
              </a:lnSpc>
            </a:pPr>
            <a:r>
              <a:rPr lang="en-US" sz="4000" b="1" spc="70">
                <a:solidFill>
                  <a:schemeClr val="tx1"/>
                </a:solidFill>
                <a:latin typeface="Arial" panose="020B0604020202020204" pitchFamily="34" charset="0"/>
                <a:cs typeface="Arial" panose="020B0604020202020204" pitchFamily="34" charset="0"/>
              </a:rPr>
              <a:t>1. Phản ứng toả nhiệt, phản ứng thu nhiệt</a:t>
            </a:r>
            <a:endParaRPr lang="en-US" sz="4000" b="1" spc="70">
              <a:solidFill>
                <a:schemeClr val="tx1"/>
              </a:solidFill>
              <a:latin typeface="Arial" panose="020B0604020202020204" pitchFamily="34" charset="0"/>
              <a:cs typeface="Arial" panose="020B0604020202020204" pitchFamily="34" charset="0"/>
            </a:endParaRPr>
          </a:p>
        </p:txBody>
      </p:sp>
      <p:sp>
        <p:nvSpPr>
          <p:cNvPr id="11" name="TextBox 11"/>
          <p:cNvSpPr txBox="1"/>
          <p:nvPr/>
        </p:nvSpPr>
        <p:spPr>
          <a:xfrm>
            <a:off x="9601200" y="3086100"/>
            <a:ext cx="7347585" cy="1846580"/>
          </a:xfrm>
          <a:prstGeom prst="rect">
            <a:avLst/>
          </a:prstGeom>
        </p:spPr>
        <p:txBody>
          <a:bodyPr wrap="square" lIns="0" tIns="0" rIns="0" bIns="0" rtlCol="0" anchor="t">
            <a:spAutoFit/>
          </a:bodyPr>
          <a:lstStyle/>
          <a:p>
            <a:pPr algn="ctr">
              <a:lnSpc>
                <a:spcPct val="150000"/>
              </a:lnSpc>
            </a:pPr>
            <a:r>
              <a:rPr lang="en-US" sz="4000" b="1" spc="70">
                <a:solidFill>
                  <a:schemeClr val="tx1"/>
                </a:solidFill>
                <a:latin typeface="Arial" panose="020B0604020202020204" pitchFamily="34" charset="0"/>
                <a:cs typeface="Arial" panose="020B0604020202020204" pitchFamily="34" charset="0"/>
              </a:rPr>
              <a:t>2. Biến thiên enthalpy của phản ứng.</a:t>
            </a:r>
            <a:endParaRPr lang="en-US" sz="4000" b="1" spc="70">
              <a:solidFill>
                <a:schemeClr val="tx1"/>
              </a:solidFill>
              <a:latin typeface="Arial" panose="020B0604020202020204" pitchFamily="34" charset="0"/>
              <a:cs typeface="Arial" panose="020B0604020202020204" pitchFamily="34" charset="0"/>
            </a:endParaRPr>
          </a:p>
        </p:txBody>
      </p:sp>
      <p:sp>
        <p:nvSpPr>
          <p:cNvPr id="722" name="Google Shape;722;p40"/>
          <p:cNvSpPr txBox="1">
            <a:spLocks noGrp="1"/>
          </p:cNvSpPr>
          <p:nvPr/>
        </p:nvSpPr>
        <p:spPr>
          <a:xfrm>
            <a:off x="5638800" y="571500"/>
            <a:ext cx="7550785" cy="14859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Hammersmith One" panose="02010703030501060504"/>
              <a:buNone/>
              <a:defRPr sz="3700" b="1"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rPr>
              <a:t>NỘI DUNG BÀI HỌC</a:t>
            </a:r>
            <a:endPar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endParaRPr>
          </a:p>
        </p:txBody>
      </p:sp>
      <p:grpSp>
        <p:nvGrpSpPr>
          <p:cNvPr id="9" name="Group 2"/>
          <p:cNvGrpSpPr/>
          <p:nvPr/>
        </p:nvGrpSpPr>
        <p:grpSpPr>
          <a:xfrm rot="-10800000">
            <a:off x="1371600" y="5999480"/>
            <a:ext cx="7652385" cy="3104515"/>
            <a:chOff x="0" y="0"/>
            <a:chExt cx="3312643" cy="2350982"/>
          </a:xfrm>
        </p:grpSpPr>
        <p:sp>
          <p:nvSpPr>
            <p:cNvPr id="15" name="Freeform 3"/>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16" name="Group 4"/>
          <p:cNvGrpSpPr/>
          <p:nvPr/>
        </p:nvGrpSpPr>
        <p:grpSpPr>
          <a:xfrm rot="-10800000">
            <a:off x="9491980" y="5999480"/>
            <a:ext cx="7764145" cy="3067685"/>
            <a:chOff x="0" y="0"/>
            <a:chExt cx="3312643" cy="2350982"/>
          </a:xfrm>
        </p:grpSpPr>
        <p:sp>
          <p:nvSpPr>
            <p:cNvPr id="17" name="Freeform 5"/>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8" name="TextBox 10"/>
          <p:cNvSpPr txBox="1"/>
          <p:nvPr/>
        </p:nvSpPr>
        <p:spPr>
          <a:xfrm>
            <a:off x="1752600" y="6143625"/>
            <a:ext cx="6647815" cy="2769870"/>
          </a:xfrm>
          <a:prstGeom prst="rect">
            <a:avLst/>
          </a:prstGeom>
        </p:spPr>
        <p:txBody>
          <a:bodyPr wrap="square" lIns="0" tIns="0" rIns="0" bIns="0" rtlCol="0" anchor="t">
            <a:spAutoFit/>
          </a:bodyPr>
          <a:p>
            <a:pPr algn="ctr">
              <a:lnSpc>
                <a:spcPct val="150000"/>
              </a:lnSpc>
            </a:pPr>
            <a:r>
              <a:rPr lang="en-US" sz="4000" b="1" spc="70">
                <a:latin typeface="Arial" panose="020B0604020202020204" pitchFamily="34" charset="0"/>
                <a:cs typeface="Arial" panose="020B0604020202020204" pitchFamily="34" charset="0"/>
                <a:sym typeface="+mn-ea"/>
              </a:rPr>
              <a:t>3. Tính biến thiên enthalpy của phản ứng theo nhiệt tạo thành </a:t>
            </a:r>
            <a:endParaRPr lang="en-US" sz="4000" b="1" spc="70">
              <a:latin typeface="Arial" panose="020B0604020202020204" pitchFamily="34" charset="0"/>
              <a:cs typeface="Arial" panose="020B0604020202020204" pitchFamily="34" charset="0"/>
              <a:sym typeface="+mn-ea"/>
            </a:endParaRPr>
          </a:p>
        </p:txBody>
      </p:sp>
      <p:sp>
        <p:nvSpPr>
          <p:cNvPr id="19" name="TextBox 11"/>
          <p:cNvSpPr txBox="1"/>
          <p:nvPr/>
        </p:nvSpPr>
        <p:spPr>
          <a:xfrm>
            <a:off x="9493250" y="6151880"/>
            <a:ext cx="7552055" cy="2769870"/>
          </a:xfrm>
          <a:prstGeom prst="rect">
            <a:avLst/>
          </a:prstGeom>
        </p:spPr>
        <p:txBody>
          <a:bodyPr wrap="square" lIns="0" tIns="0" rIns="0" bIns="0" rtlCol="0" anchor="t">
            <a:spAutoFit/>
          </a:bodyPr>
          <a:p>
            <a:pPr algn="ctr">
              <a:lnSpc>
                <a:spcPct val="150000"/>
              </a:lnSpc>
            </a:pPr>
            <a:r>
              <a:rPr lang="en-US" sz="4000" b="1" spc="70">
                <a:latin typeface="Arial" panose="020B0604020202020204" pitchFamily="34" charset="0"/>
                <a:cs typeface="Arial" panose="020B0604020202020204" pitchFamily="34" charset="0"/>
                <a:sym typeface="+mn-ea"/>
              </a:rPr>
              <a:t>4. Tính biến thiên enthalpy của phản ứng theo năng lượng liên kết</a:t>
            </a:r>
            <a:endParaRPr lang="en-US" sz="4000" b="1" spc="7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barn(inVertical)">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10" grpId="0"/>
      <p:bldP spid="11"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200243" y="1257300"/>
            <a:ext cx="11663993" cy="1038225"/>
          </a:xfrm>
          <a:prstGeom prst="rect">
            <a:avLst/>
          </a:prstGeom>
        </p:spPr>
        <p:txBody>
          <a:bodyPr lIns="0" tIns="0" rIns="0" bIns="0" rtlCol="0" anchor="t">
            <a:spAutoFit/>
          </a:bodyPr>
          <a:lstStyle/>
          <a:p>
            <a:pPr algn="ctr">
              <a:lnSpc>
                <a:spcPts val="8100"/>
              </a:lnSpc>
            </a:pPr>
            <a:r>
              <a:rPr lang="en-US" sz="6000" b="1" spc="180">
                <a:latin typeface="Arial" panose="020B0604020202020204" pitchFamily="34" charset="0"/>
                <a:cs typeface="Arial" panose="020B0604020202020204" pitchFamily="34" charset="0"/>
              </a:rPr>
              <a:t>Đáp án</a:t>
            </a:r>
            <a:endParaRPr lang="en-US" sz="60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mc:AlternateContent xmlns:mc="http://schemas.openxmlformats.org/markup-compatibility/2006">
        <mc:Choice xmlns:a14="http://schemas.microsoft.com/office/drawing/2010/main" Requires="a14">
          <p:sp>
            <p:nvSpPr>
              <p:cNvPr id="190" name="Text Box 189"/>
              <p:cNvSpPr txBox="1"/>
              <p:nvPr/>
            </p:nvSpPr>
            <p:spPr>
              <a:xfrm>
                <a:off x="2590800" y="2705100"/>
                <a:ext cx="13618210" cy="6196965"/>
              </a:xfrm>
              <a:prstGeom prst="rect">
                <a:avLst/>
              </a:prstGeom>
              <a:noFill/>
              <a:ln w="9525">
                <a:noFill/>
              </a:ln>
            </p:spPr>
            <p:txBody>
              <a:bodyPr wrap="square">
                <a:spAutoFit/>
              </a:bodyPr>
              <a:p>
                <a:pPr indent="0">
                  <a:lnSpc>
                    <a:spcPct val="150000"/>
                  </a:lnSpc>
                </a:pPr>
                <a:r>
                  <a:rPr lang="en-US" sz="4400">
                    <a:latin typeface="Arial" panose="020B0604020202020204" pitchFamily="34" charset="0"/>
                    <a:cs typeface="Arial" panose="020B0604020202020204" pitchFamily="34" charset="0"/>
                  </a:rPr>
                  <a:t>a. </a:t>
                </a:r>
                <a:r>
                  <a:rPr lang="en-US" sz="4400" spc="70">
                    <a:latin typeface="Arial" panose="020B0604020202020204" pitchFamily="34" charset="0"/>
                    <a:cs typeface="Arial" panose="020B0604020202020204" pitchFamily="34" charset="0"/>
                    <a:sym typeface="+mn-ea"/>
                  </a:rPr>
                  <a:t>∆</a:t>
                </a:r>
                <a:r>
                  <a:rPr lang="en-US" sz="44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400" i="1">
                            <a:latin typeface="Cambria Math" panose="02040503050406030204" charset="0"/>
                            <a:cs typeface="Cambria Math" panose="02040503050406030204" charset="0"/>
                            <a:sym typeface="+mn-ea"/>
                          </a:rPr>
                        </m:ctrlPr>
                      </m:sSubSupPr>
                      <m:e>
                        <m:r>
                          <a:rPr lang="en-US" sz="4400" i="1">
                            <a:latin typeface="Cambria Math" panose="02040503050406030204" charset="0"/>
                            <a:cs typeface="Cambria Math" panose="02040503050406030204" charset="0"/>
                            <a:sym typeface="+mn-ea"/>
                          </a:rPr>
                          <m:t>𝐻</m:t>
                        </m:r>
                      </m:e>
                      <m:sub>
                        <m:r>
                          <a:rPr lang="en-US" sz="4400" i="1">
                            <a:latin typeface="Cambria Math" panose="02040503050406030204" charset="0"/>
                            <a:ea typeface="MS Mincho" charset="0"/>
                            <a:cs typeface="Cambria Math" panose="02040503050406030204" charset="0"/>
                            <a:sym typeface="+mn-ea"/>
                          </a:rPr>
                          <m:t>298</m:t>
                        </m:r>
                      </m:sub>
                      <m:sup>
                        <m:r>
                          <a:rPr lang="en-US" sz="4400" i="1">
                            <a:latin typeface="Cambria Math" panose="02040503050406030204" charset="0"/>
                            <a:cs typeface="Cambria Math" panose="02040503050406030204" charset="0"/>
                            <a:sym typeface="+mn-ea"/>
                          </a:rPr>
                          <m:t>𝑜</m:t>
                        </m:r>
                      </m:sup>
                    </m:sSubSup>
                  </m:oMath>
                </a14:m>
                <a:r>
                  <a:rPr lang="en-US" sz="4400">
                    <a:latin typeface="Arial" panose="020B0604020202020204" pitchFamily="34" charset="0"/>
                    <a:cs typeface="Arial" panose="020B0604020202020204" pitchFamily="34" charset="0"/>
                    <a:sym typeface="+mn-ea"/>
                  </a:rPr>
                  <a:t> </a:t>
                </a:r>
                <a:r>
                  <a:rPr lang="en-US" sz="4400">
                    <a:latin typeface="Arial" panose="020B0604020202020204" pitchFamily="34" charset="0"/>
                    <a:cs typeface="Arial" panose="020B0604020202020204" pitchFamily="34" charset="0"/>
                  </a:rPr>
                  <a:t> = E</a:t>
                </a:r>
                <a:r>
                  <a:rPr lang="en-US" sz="4400" baseline="-25000">
                    <a:latin typeface="Arial" panose="020B0604020202020204" pitchFamily="34" charset="0"/>
                    <a:cs typeface="Arial" panose="020B0604020202020204" pitchFamily="34" charset="0"/>
                  </a:rPr>
                  <a:t>b</a:t>
                </a:r>
                <a:r>
                  <a:rPr lang="en-US" sz="4400">
                    <a:latin typeface="Arial" panose="020B0604020202020204" pitchFamily="34" charset="0"/>
                    <a:cs typeface="Arial" panose="020B0604020202020204" pitchFamily="34" charset="0"/>
                  </a:rPr>
                  <a:t> (N ≡ N) + E</a:t>
                </a:r>
                <a:r>
                  <a:rPr lang="en-US" sz="4400" baseline="-25000">
                    <a:latin typeface="Arial" panose="020B0604020202020204" pitchFamily="34" charset="0"/>
                    <a:cs typeface="Arial" panose="020B0604020202020204" pitchFamily="34" charset="0"/>
                  </a:rPr>
                  <a:t>b</a:t>
                </a:r>
                <a:r>
                  <a:rPr lang="en-US" sz="4400">
                    <a:latin typeface="Arial" panose="020B0604020202020204" pitchFamily="34" charset="0"/>
                    <a:cs typeface="Arial" panose="020B0604020202020204" pitchFamily="34" charset="0"/>
                  </a:rPr>
                  <a:t> (O = O) – 2E</a:t>
                </a:r>
                <a:r>
                  <a:rPr lang="en-US" sz="4400" baseline="-25000">
                    <a:latin typeface="Arial" panose="020B0604020202020204" pitchFamily="34" charset="0"/>
                    <a:cs typeface="Arial" panose="020B0604020202020204" pitchFamily="34" charset="0"/>
                  </a:rPr>
                  <a:t>b</a:t>
                </a:r>
                <a:r>
                  <a:rPr lang="en-US" sz="4400">
                    <a:latin typeface="Arial" panose="020B0604020202020204" pitchFamily="34" charset="0"/>
                    <a:cs typeface="Arial" panose="020B0604020202020204" pitchFamily="34" charset="0"/>
                  </a:rPr>
                  <a:t> (N = O)</a:t>
                </a:r>
                <a:endParaRPr lang="en-US" sz="44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                = 945 + 498 – 2 607 = 229 kJ &gt; 0  </a:t>
                </a:r>
                <a:endParaRPr lang="en-US" sz="44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 Phản ứng thu nhiệt</a:t>
                </a:r>
                <a:endParaRPr lang="en-US" sz="44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b. Do năng lượng liên kết trong phân tử các chất trước phản ứng rất lớn so với sản phẩm nên phản ứng trên khó xảy ra. </a:t>
                </a:r>
                <a:endParaRPr lang="en-US" sz="4400">
                  <a:latin typeface="Arial" panose="020B0604020202020204" pitchFamily="34" charset="0"/>
                  <a:cs typeface="Arial" panose="020B0604020202020204" pitchFamily="34" charset="0"/>
                </a:endParaRPr>
              </a:p>
            </p:txBody>
          </p:sp>
        </mc:Choice>
        <mc:Fallback>
          <p:sp>
            <p:nvSpPr>
              <p:cNvPr id="190" name="Text Box 189"/>
              <p:cNvSpPr txBox="1">
                <a:spLocks noRot="1" noChangeAspect="1" noMove="1" noResize="1" noEditPoints="1" noAdjustHandles="1" noChangeArrowheads="1" noChangeShapeType="1" noTextEdit="1"/>
              </p:cNvSpPr>
              <p:nvPr/>
            </p:nvSpPr>
            <p:spPr>
              <a:xfrm>
                <a:off x="2590800" y="2705100"/>
                <a:ext cx="13618210" cy="6196965"/>
              </a:xfrm>
              <a:prstGeom prst="rect">
                <a:avLst/>
              </a:prstGeom>
              <a:blipFill rotWithShape="1">
                <a:blip r:embed="rId3"/>
                <a:stretch>
                  <a:fillRect/>
                </a:stretch>
              </a:blipFill>
              <a:ln w="9525">
                <a:noFill/>
              </a:ln>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ox(in)">
                                      <p:cBhvr>
                                        <p:cTn id="12" dur="2000"/>
                                        <p:tgtEl>
                                          <p:spTgt spid="19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90">
                                            <p:txEl>
                                              <p:pRg st="1" end="1"/>
                                            </p:txEl>
                                          </p:spTgt>
                                        </p:tgtEl>
                                        <p:attrNameLst>
                                          <p:attrName>style.visibility</p:attrName>
                                        </p:attrNameLst>
                                      </p:cBhvr>
                                      <p:to>
                                        <p:strVal val="visible"/>
                                      </p:to>
                                    </p:set>
                                    <p:animEffect transition="in" filter="box(in)">
                                      <p:cBhvr>
                                        <p:cTn id="15" dur="20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90">
                                            <p:txEl>
                                              <p:pRg st="2" end="2"/>
                                            </p:txEl>
                                          </p:spTgt>
                                        </p:tgtEl>
                                        <p:attrNameLst>
                                          <p:attrName>style.visibility</p:attrName>
                                        </p:attrNameLst>
                                      </p:cBhvr>
                                      <p:to>
                                        <p:strVal val="visible"/>
                                      </p:to>
                                    </p:set>
                                    <p:animEffect transition="in" filter="checkerboard(across)">
                                      <p:cBhvr>
                                        <p:cTn id="20" dur="500"/>
                                        <p:tgtEl>
                                          <p:spTgt spid="19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90">
                                            <p:txEl>
                                              <p:pRg st="3" end="3"/>
                                            </p:txEl>
                                          </p:spTgt>
                                        </p:tgtEl>
                                        <p:attrNameLst>
                                          <p:attrName>style.visibility</p:attrName>
                                        </p:attrNameLst>
                                      </p:cBhvr>
                                      <p:to>
                                        <p:strVal val="visible"/>
                                      </p:to>
                                    </p:set>
                                    <p:animEffect transition="in" filter="checkerboard(across)">
                                      <p:cBhvr>
                                        <p:cTn id="25" dur="500"/>
                                        <p:tgtEl>
                                          <p:spTgt spid="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 name="TextBox 18"/>
              <p:cNvSpPr txBox="1"/>
              <p:nvPr/>
            </p:nvSpPr>
            <p:spPr>
              <a:xfrm>
                <a:off x="1219200" y="647700"/>
                <a:ext cx="16294100" cy="9243695"/>
              </a:xfrm>
              <a:prstGeom prst="rect">
                <a:avLst/>
              </a:prstGeom>
            </p:spPr>
            <p:txBody>
              <a:bodyPr wrap="square" lIns="0" tIns="0" rIns="0" bIns="0" rtlCol="0" anchor="t">
                <a:spAutoFit/>
              </a:bodyPr>
              <a:lstStyle/>
              <a:p>
                <a:pPr indent="0" algn="just">
                  <a:lnSpc>
                    <a:spcPct val="150000"/>
                  </a:lnSpc>
                  <a:buFont typeface="+mj-lt"/>
                  <a:buNone/>
                </a:pPr>
                <a:r>
                  <a:rPr lang="en-US" sz="4000" b="1">
                    <a:latin typeface="Arial" panose="020B0604020202020204" pitchFamily="34" charset="0"/>
                    <a:cs typeface="Arial" panose="020B0604020202020204" pitchFamily="34" charset="0"/>
                    <a:sym typeface="+mn-ea"/>
                  </a:rPr>
                  <a:t>Câu 2.</a:t>
                </a:r>
                <a:r>
                  <a:rPr lang="en-US" sz="4000">
                    <a:latin typeface="Arial" panose="020B0604020202020204" pitchFamily="34" charset="0"/>
                    <a:cs typeface="Arial" panose="020B0604020202020204" pitchFamily="34" charset="0"/>
                    <a:sym typeface="+mn-ea"/>
                  </a:rPr>
                  <a:t> Cho phản ứng đốt cháy butane sau:</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C</a:t>
                </a:r>
                <a:r>
                  <a:rPr lang="en-US" sz="4000" baseline="-25000">
                    <a:latin typeface="Arial" panose="020B0604020202020204" pitchFamily="34" charset="0"/>
                    <a:cs typeface="Arial" panose="020B0604020202020204" pitchFamily="34" charset="0"/>
                    <a:sym typeface="+mn-ea"/>
                  </a:rPr>
                  <a:t>4</a:t>
                </a:r>
                <a:r>
                  <a:rPr lang="en-US" sz="4000">
                    <a:latin typeface="Arial" panose="020B0604020202020204" pitchFamily="34" charset="0"/>
                    <a:cs typeface="Arial" panose="020B0604020202020204" pitchFamily="34" charset="0"/>
                    <a:sym typeface="+mn-ea"/>
                  </a:rPr>
                  <a:t>H</a:t>
                </a:r>
                <a:r>
                  <a:rPr lang="en-US" sz="4000" baseline="-25000">
                    <a:latin typeface="Arial" panose="020B0604020202020204" pitchFamily="34" charset="0"/>
                    <a:cs typeface="Arial" panose="020B0604020202020204" pitchFamily="34" charset="0"/>
                    <a:sym typeface="+mn-ea"/>
                  </a:rPr>
                  <a:t>10</a:t>
                </a:r>
                <a:r>
                  <a:rPr lang="en-US" sz="4000">
                    <a:latin typeface="Arial" panose="020B0604020202020204" pitchFamily="34" charset="0"/>
                    <a:cs typeface="Arial" panose="020B0604020202020204" pitchFamily="34" charset="0"/>
                    <a:sym typeface="+mn-ea"/>
                  </a:rPr>
                  <a:t>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CO</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 H</a:t>
                </a:r>
                <a:r>
                  <a:rPr lang="en-US" sz="4000" baseline="-25000">
                    <a:latin typeface="Arial" panose="020B0604020202020204" pitchFamily="34" charset="0"/>
                    <a:cs typeface="Arial" panose="020B0604020202020204" pitchFamily="34" charset="0"/>
                    <a:sym typeface="+mn-ea"/>
                  </a:rPr>
                  <a:t>2</a:t>
                </a:r>
                <a:r>
                  <a:rPr lang="en-US" sz="4000">
                    <a:latin typeface="Arial" panose="020B0604020202020204" pitchFamily="34" charset="0"/>
                    <a:cs typeface="Arial" panose="020B0604020202020204" pitchFamily="34" charset="0"/>
                    <a:sym typeface="+mn-ea"/>
                  </a:rPr>
                  <a:t>O </a:t>
                </a:r>
                <a:r>
                  <a:rPr lang="en-US" sz="4000" i="1">
                    <a:latin typeface="Arial" panose="020B0604020202020204" pitchFamily="34" charset="0"/>
                    <a:cs typeface="Arial" panose="020B0604020202020204" pitchFamily="34" charset="0"/>
                    <a:sym typeface="+mn-ea"/>
                  </a:rPr>
                  <a:t>(g)</a:t>
                </a:r>
                <a:r>
                  <a:rPr lang="en-US" sz="4000">
                    <a:latin typeface="Arial" panose="020B0604020202020204" pitchFamily="34" charset="0"/>
                    <a:cs typeface="Arial" panose="020B0604020202020204" pitchFamily="34" charset="0"/>
                    <a:sym typeface="+mn-ea"/>
                  </a:rPr>
                  <a:t>                 (1)</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Biết năng lượng liên kết trong các trường hợp chất cho trong bảng sau:</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a, Cân bằng phương trình phản ứng (1)</a:t>
                </a:r>
                <a:endParaRPr lang="en-US" sz="4000">
                  <a:latin typeface="Arial" panose="020B0604020202020204" pitchFamily="34" charset="0"/>
                  <a:cs typeface="Arial" panose="020B0604020202020204" pitchFamily="34" charset="0"/>
                  <a:sym typeface="+mn-ea"/>
                </a:endParaRPr>
              </a:p>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b, Xác định biến thiên enthalpy (</a:t>
                </a:r>
                <a:r>
                  <a:rPr lang="en-US" sz="4000" spc="70">
                    <a:latin typeface="Arial" panose="020B0604020202020204" pitchFamily="34" charset="0"/>
                    <a:cs typeface="Arial" panose="020B0604020202020204" pitchFamily="34" charset="0"/>
                    <a:sym typeface="+mn-ea"/>
                  </a:rPr>
                  <a:t>∆</a:t>
                </a:r>
                <a:r>
                  <a:rPr lang="en-US" sz="40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000" i="1">
                            <a:latin typeface="Cambria Math" panose="02040503050406030204" charset="0"/>
                            <a:cs typeface="Cambria Math" panose="02040503050406030204" charset="0"/>
                            <a:sym typeface="+mn-ea"/>
                          </a:rPr>
                        </m:ctrlPr>
                      </m:sSubSupPr>
                      <m:e>
                        <m:r>
                          <a:rPr lang="en-US" sz="4000" i="1">
                            <a:latin typeface="Cambria Math" panose="02040503050406030204" charset="0"/>
                            <a:cs typeface="Cambria Math" panose="02040503050406030204" charset="0"/>
                            <a:sym typeface="+mn-ea"/>
                          </a:rPr>
                          <m:t>𝐻</m:t>
                        </m:r>
                      </m:e>
                      <m:sub>
                        <m:r>
                          <a:rPr lang="en-US" sz="4000" i="1">
                            <a:latin typeface="Cambria Math" panose="02040503050406030204" charset="0"/>
                            <a:ea typeface="MS Mincho" charset="0"/>
                            <a:cs typeface="Cambria Math" panose="02040503050406030204" charset="0"/>
                            <a:sym typeface="+mn-ea"/>
                          </a:rPr>
                          <m:t>298</m:t>
                        </m:r>
                      </m:sub>
                      <m:sup>
                        <m:r>
                          <a:rPr lang="en-US" sz="4000" i="1">
                            <a:latin typeface="Cambria Math" panose="02040503050406030204" charset="0"/>
                            <a:cs typeface="Cambria Math" panose="02040503050406030204" charset="0"/>
                            <a:sym typeface="+mn-ea"/>
                          </a:rPr>
                          <m:t>𝑜</m:t>
                        </m:r>
                      </m:sup>
                    </m:sSubSup>
                  </m:oMath>
                </a14:m>
                <a:r>
                  <a:rPr lang="en-US" sz="4000">
                    <a:latin typeface="Arial" panose="020B0604020202020204" pitchFamily="34" charset="0"/>
                    <a:cs typeface="Arial" panose="020B0604020202020204" pitchFamily="34" charset="0"/>
                    <a:sym typeface="+mn-ea"/>
                  </a:rPr>
                  <a:t>) của phản ứng (1)</a:t>
                </a:r>
                <a:endParaRPr lang="en-US" sz="4000">
                  <a:latin typeface="Arial" panose="020B0604020202020204" pitchFamily="34" charset="0"/>
                  <a:cs typeface="Arial" panose="020B0604020202020204" pitchFamily="34" charset="0"/>
                  <a:sym typeface="+mn-ea"/>
                </a:endParaRPr>
              </a:p>
            </p:txBody>
          </p:sp>
        </mc:Choice>
        <mc:Fallback>
          <p:sp>
            <p:nvSpPr>
              <p:cNvPr id="18" name="TextBox 18"/>
              <p:cNvSpPr txBox="1">
                <a:spLocks noRot="1" noChangeAspect="1" noMove="1" noResize="1" noEditPoints="1" noAdjustHandles="1" noChangeArrowheads="1" noChangeShapeType="1" noTextEdit="1"/>
              </p:cNvSpPr>
              <p:nvPr/>
            </p:nvSpPr>
            <p:spPr>
              <a:xfrm>
                <a:off x="1219200" y="647700"/>
                <a:ext cx="16294100" cy="9243695"/>
              </a:xfrm>
              <a:prstGeom prst="rect">
                <a:avLst/>
              </a:prstGeom>
              <a:blipFill rotWithShape="1">
                <a:blip r:embed="rId1"/>
                <a:stretch>
                  <a:fillRect b="-131"/>
                </a:stretch>
              </a:blipFill>
            </p:spPr>
            <p:txBody>
              <a:bodyPr/>
              <a:lstStyle/>
              <a:p>
                <a:r>
                  <a:rPr lang="en-US" altLang="en-US">
                    <a:noFill/>
                  </a:rPr>
                  <a:t> </a:t>
                </a:r>
              </a:p>
            </p:txBody>
          </p:sp>
        </mc:Fallback>
      </mc:AlternateContent>
      <p:graphicFrame>
        <p:nvGraphicFramePr>
          <p:cNvPr id="2" name="Table 1"/>
          <p:cNvGraphicFramePr/>
          <p:nvPr/>
        </p:nvGraphicFramePr>
        <p:xfrm>
          <a:off x="1219200" y="3750945"/>
          <a:ext cx="16181705" cy="3855085"/>
        </p:xfrm>
        <a:graphic>
          <a:graphicData uri="http://schemas.openxmlformats.org/drawingml/2006/table">
            <a:tbl>
              <a:tblPr firstRow="1" bandRow="1">
                <a:tableStyleId>{5940675A-B579-460E-94D1-54222C63F5DA}</a:tableStyleId>
              </a:tblPr>
              <a:tblGrid>
                <a:gridCol w="2696210"/>
                <a:gridCol w="2696210"/>
                <a:gridCol w="2700655"/>
                <a:gridCol w="2696210"/>
                <a:gridCol w="2696210"/>
                <a:gridCol w="2696210"/>
              </a:tblGrid>
              <a:tr h="1089025">
                <a:tc>
                  <a:txBody>
                    <a:bodyPr/>
                    <a:p>
                      <a:pPr indent="0" algn="ctr">
                        <a:lnSpc>
                          <a:spcPct val="150000"/>
                        </a:lnSpc>
                        <a:buNone/>
                      </a:pPr>
                      <a:r>
                        <a:rPr lang="en-US" sz="3600" b="1">
                          <a:latin typeface="Arial" panose="020B0604020202020204" pitchFamily="34" charset="0"/>
                          <a:cs typeface="Arial" panose="020B0604020202020204" pitchFamily="34" charset="0"/>
                        </a:rPr>
                        <a:t>Liên kết</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1">
                          <a:latin typeface="Arial" panose="020B0604020202020204" pitchFamily="34" charset="0"/>
                          <a:cs typeface="Arial" panose="020B0604020202020204" pitchFamily="34" charset="0"/>
                        </a:rPr>
                        <a:t>Phân tử</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1">
                          <a:latin typeface="Arial" panose="020B0604020202020204" pitchFamily="34" charset="0"/>
                          <a:cs typeface="Arial" panose="020B0604020202020204" pitchFamily="34" charset="0"/>
                        </a:rPr>
                        <a:t>E</a:t>
                      </a:r>
                      <a:r>
                        <a:rPr lang="en-US" sz="3600" b="1" baseline="-25000">
                          <a:latin typeface="Arial" panose="020B0604020202020204" pitchFamily="34" charset="0"/>
                          <a:cs typeface="Arial" panose="020B0604020202020204" pitchFamily="34" charset="0"/>
                        </a:rPr>
                        <a:t>b</a:t>
                      </a:r>
                      <a:r>
                        <a:rPr lang="en-US" sz="3600" b="1">
                          <a:latin typeface="Arial" panose="020B0604020202020204" pitchFamily="34" charset="0"/>
                          <a:cs typeface="Arial" panose="020B0604020202020204" pitchFamily="34" charset="0"/>
                        </a:rPr>
                        <a:t>(kJ/mol)</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1">
                          <a:latin typeface="Arial" panose="020B0604020202020204" pitchFamily="34" charset="0"/>
                          <a:cs typeface="Arial" panose="020B0604020202020204" pitchFamily="34" charset="0"/>
                        </a:rPr>
                        <a:t>Liên kết</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1">
                          <a:latin typeface="Arial" panose="020B0604020202020204" pitchFamily="34" charset="0"/>
                          <a:cs typeface="Arial" panose="020B0604020202020204" pitchFamily="34" charset="0"/>
                        </a:rPr>
                        <a:t>Phân tử</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1">
                          <a:latin typeface="Arial" panose="020B0604020202020204" pitchFamily="34" charset="0"/>
                          <a:cs typeface="Arial" panose="020B0604020202020204" pitchFamily="34" charset="0"/>
                        </a:rPr>
                        <a:t>E</a:t>
                      </a:r>
                      <a:r>
                        <a:rPr lang="en-US" sz="3600" b="1" baseline="-25000">
                          <a:latin typeface="Arial" panose="020B0604020202020204" pitchFamily="34" charset="0"/>
                          <a:cs typeface="Arial" panose="020B0604020202020204" pitchFamily="34" charset="0"/>
                        </a:rPr>
                        <a:t>b</a:t>
                      </a:r>
                      <a:r>
                        <a:rPr lang="en-US" sz="3600" b="1">
                          <a:latin typeface="Arial" panose="020B0604020202020204" pitchFamily="34" charset="0"/>
                          <a:cs typeface="Arial" panose="020B0604020202020204" pitchFamily="34" charset="0"/>
                        </a:rPr>
                        <a:t>(kJ/mol)</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2020">
                <a:tc>
                  <a:txBody>
                    <a:bodyPr/>
                    <a:p>
                      <a:pPr indent="0" algn="ctr">
                        <a:lnSpc>
                          <a:spcPct val="150000"/>
                        </a:lnSpc>
                        <a:buNone/>
                      </a:pPr>
                      <a:r>
                        <a:rPr lang="en-US" sz="3600" b="1">
                          <a:latin typeface="Arial" panose="020B0604020202020204" pitchFamily="34" charset="0"/>
                          <a:cs typeface="Arial" panose="020B0604020202020204" pitchFamily="34" charset="0"/>
                        </a:rPr>
                        <a:t>C – C</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C</a:t>
                      </a:r>
                      <a:r>
                        <a:rPr lang="en-US" sz="3600" b="0" baseline="-25000">
                          <a:latin typeface="Arial" panose="020B0604020202020204" pitchFamily="34" charset="0"/>
                          <a:cs typeface="Arial" panose="020B0604020202020204" pitchFamily="34" charset="0"/>
                        </a:rPr>
                        <a:t>4</a:t>
                      </a:r>
                      <a:r>
                        <a:rPr lang="en-US" sz="3600" b="0">
                          <a:latin typeface="Arial" panose="020B0604020202020204" pitchFamily="34" charset="0"/>
                          <a:cs typeface="Arial" panose="020B0604020202020204" pitchFamily="34" charset="0"/>
                        </a:rPr>
                        <a:t>H</a:t>
                      </a:r>
                      <a:r>
                        <a:rPr lang="en-US" sz="3600" b="0" baseline="-25000">
                          <a:latin typeface="Arial" panose="020B0604020202020204" pitchFamily="34" charset="0"/>
                          <a:cs typeface="Arial" panose="020B0604020202020204" pitchFamily="34" charset="0"/>
                        </a:rPr>
                        <a:t>10</a:t>
                      </a:r>
                      <a:endParaRPr lang="en-US" sz="3600" b="0" baseline="-2500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346</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C = O</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CO</a:t>
                      </a:r>
                      <a:r>
                        <a:rPr lang="en-US" sz="3600" b="0" baseline="-25000">
                          <a:latin typeface="Arial" panose="020B0604020202020204" pitchFamily="34" charset="0"/>
                          <a:cs typeface="Arial" panose="020B0604020202020204" pitchFamily="34" charset="0"/>
                        </a:rPr>
                        <a:t>2</a:t>
                      </a:r>
                      <a:endParaRPr lang="en-US" sz="3600" b="0" baseline="-2500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799</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2020">
                <a:tc>
                  <a:txBody>
                    <a:bodyPr/>
                    <a:p>
                      <a:pPr indent="0" algn="ctr">
                        <a:lnSpc>
                          <a:spcPct val="150000"/>
                        </a:lnSpc>
                        <a:buNone/>
                      </a:pPr>
                      <a:r>
                        <a:rPr lang="en-US" sz="3600" b="1">
                          <a:latin typeface="Arial" panose="020B0604020202020204" pitchFamily="34" charset="0"/>
                          <a:cs typeface="Arial" panose="020B0604020202020204" pitchFamily="34" charset="0"/>
                        </a:rPr>
                        <a:t>C – H</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C</a:t>
                      </a:r>
                      <a:r>
                        <a:rPr lang="en-US" sz="3600" b="0" baseline="-25000">
                          <a:latin typeface="Arial" panose="020B0604020202020204" pitchFamily="34" charset="0"/>
                          <a:cs typeface="Arial" panose="020B0604020202020204" pitchFamily="34" charset="0"/>
                        </a:rPr>
                        <a:t>4</a:t>
                      </a:r>
                      <a:r>
                        <a:rPr lang="en-US" sz="3600" b="0">
                          <a:latin typeface="Arial" panose="020B0604020202020204" pitchFamily="34" charset="0"/>
                          <a:cs typeface="Arial" panose="020B0604020202020204" pitchFamily="34" charset="0"/>
                        </a:rPr>
                        <a:t>H</a:t>
                      </a:r>
                      <a:r>
                        <a:rPr lang="en-US" sz="3600" b="0" baseline="-25000">
                          <a:latin typeface="Arial" panose="020B0604020202020204" pitchFamily="34" charset="0"/>
                          <a:cs typeface="Arial" panose="020B0604020202020204" pitchFamily="34" charset="0"/>
                        </a:rPr>
                        <a:t>10</a:t>
                      </a:r>
                      <a:endParaRPr lang="en-US" sz="3600" b="0" baseline="-2500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418</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O - H</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H</a:t>
                      </a:r>
                      <a:r>
                        <a:rPr lang="en-US" sz="3600" b="0" baseline="-25000">
                          <a:latin typeface="Arial" panose="020B0604020202020204" pitchFamily="34" charset="0"/>
                          <a:cs typeface="Arial" panose="020B0604020202020204" pitchFamily="34" charset="0"/>
                        </a:rPr>
                        <a:t>2</a:t>
                      </a:r>
                      <a:r>
                        <a:rPr lang="en-US" sz="3600" b="0">
                          <a:latin typeface="Arial" panose="020B0604020202020204" pitchFamily="34" charset="0"/>
                          <a:cs typeface="Arial" panose="020B0604020202020204" pitchFamily="34" charset="0"/>
                        </a:rPr>
                        <a:t>O</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467</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2020">
                <a:tc>
                  <a:txBody>
                    <a:bodyPr/>
                    <a:p>
                      <a:pPr indent="0" algn="ctr">
                        <a:lnSpc>
                          <a:spcPct val="150000"/>
                        </a:lnSpc>
                        <a:buNone/>
                      </a:pPr>
                      <a:r>
                        <a:rPr lang="en-US" sz="3600" b="1">
                          <a:latin typeface="Arial" panose="020B0604020202020204" pitchFamily="34" charset="0"/>
                          <a:cs typeface="Arial" panose="020B0604020202020204" pitchFamily="34" charset="0"/>
                        </a:rPr>
                        <a:t>O = O</a:t>
                      </a:r>
                      <a:endParaRPr lang="en-US" sz="3600" b="1">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O</a:t>
                      </a:r>
                      <a:r>
                        <a:rPr lang="en-US" sz="3600" b="0" baseline="-25000">
                          <a:latin typeface="Arial" panose="020B0604020202020204" pitchFamily="34" charset="0"/>
                          <a:cs typeface="Arial" panose="020B0604020202020204" pitchFamily="34" charset="0"/>
                        </a:rPr>
                        <a:t>2</a:t>
                      </a:r>
                      <a:endParaRPr lang="en-US" sz="3600" b="0" baseline="-2500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495</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 </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3600" b="0">
                          <a:latin typeface="Arial" panose="020B0604020202020204" pitchFamily="34" charset="0"/>
                          <a:cs typeface="Arial" panose="020B0604020202020204" pitchFamily="34" charset="0"/>
                        </a:rPr>
                        <a:t> </a:t>
                      </a: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50000"/>
                        </a:lnSpc>
                        <a:buNone/>
                      </a:pPr>
                      <a:endParaRPr lang="en-US" sz="3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barn(inVertical)">
                                      <p:cBhvr>
                                        <p:cTn id="15" dur="500"/>
                                        <p:tgtEl>
                                          <p:spTgt spid="1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barn(inVertical)">
                                      <p:cBhvr>
                                        <p:cTn id="18" dur="500"/>
                                        <p:tgtEl>
                                          <p:spTgt spid="1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xEl>
                                              <p:pRg st="8" end="8"/>
                                            </p:txEl>
                                          </p:spTgt>
                                        </p:tgtEl>
                                        <p:attrNameLst>
                                          <p:attrName>style.visibility</p:attrName>
                                        </p:attrNameLst>
                                      </p:cBhvr>
                                      <p:to>
                                        <p:strVal val="visible"/>
                                      </p:to>
                                    </p:set>
                                    <p:animEffect transition="in" filter="blinds(horizontal)">
                                      <p:cBhvr>
                                        <p:cTn id="30" dur="500"/>
                                        <p:tgtEl>
                                          <p:spTgt spid="1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8">
                                            <p:txEl>
                                              <p:pRg st="9" end="9"/>
                                            </p:txEl>
                                          </p:spTgt>
                                        </p:tgtEl>
                                        <p:attrNameLst>
                                          <p:attrName>style.visibility</p:attrName>
                                        </p:attrNameLst>
                                      </p:cBhvr>
                                      <p:to>
                                        <p:strVal val="visible"/>
                                      </p:to>
                                    </p:set>
                                    <p:animEffect transition="in" filter="blinds(horizontal)">
                                      <p:cBhvr>
                                        <p:cTn id="35"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200243" y="1257300"/>
            <a:ext cx="11663993" cy="1038225"/>
          </a:xfrm>
          <a:prstGeom prst="rect">
            <a:avLst/>
          </a:prstGeom>
        </p:spPr>
        <p:txBody>
          <a:bodyPr lIns="0" tIns="0" rIns="0" bIns="0" rtlCol="0" anchor="t">
            <a:spAutoFit/>
          </a:bodyPr>
          <a:lstStyle/>
          <a:p>
            <a:pPr algn="ctr">
              <a:lnSpc>
                <a:spcPts val="8100"/>
              </a:lnSpc>
            </a:pPr>
            <a:r>
              <a:rPr lang="en-US" sz="5400" b="1" spc="180">
                <a:latin typeface="Arial" panose="020B0604020202020204" pitchFamily="34" charset="0"/>
                <a:cs typeface="Arial" panose="020B0604020202020204" pitchFamily="34" charset="0"/>
              </a:rPr>
              <a:t>Đáp án</a:t>
            </a:r>
            <a:endParaRPr lang="en-US" sz="5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914241" y="114361"/>
            <a:ext cx="1019004" cy="1364075"/>
          </a:xfrm>
          <a:prstGeom prst="rect">
            <a:avLst/>
          </a:prstGeom>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54272" y="8115300"/>
            <a:ext cx="1722199" cy="2059430"/>
          </a:xfrm>
          <a:prstGeom prst="rect">
            <a:avLst/>
          </a:prstGeom>
        </p:spPr>
      </p:pic>
      <mc:AlternateContent xmlns:mc="http://schemas.openxmlformats.org/markup-compatibility/2006">
        <mc:Choice xmlns:a14="http://schemas.microsoft.com/office/drawing/2010/main" Requires="a14">
          <p:sp>
            <p:nvSpPr>
              <p:cNvPr id="190" name="Text Box 189"/>
              <p:cNvSpPr txBox="1"/>
              <p:nvPr/>
            </p:nvSpPr>
            <p:spPr>
              <a:xfrm>
                <a:off x="1676400" y="2781300"/>
                <a:ext cx="16120745" cy="5622925"/>
              </a:xfrm>
              <a:prstGeom prst="rect">
                <a:avLst/>
              </a:prstGeom>
              <a:noFill/>
              <a:ln w="9525">
                <a:noFill/>
              </a:ln>
            </p:spPr>
            <p:txBody>
              <a:bodyPr wrap="square">
                <a:spAutoFit/>
              </a:bodyPr>
              <a:p>
                <a:pPr indent="0">
                  <a:lnSpc>
                    <a:spcPct val="150000"/>
                  </a:lnSpc>
                </a:pPr>
                <a:r>
                  <a:rPr lang="en-US" sz="4400">
                    <a:latin typeface="Arial" panose="020B0604020202020204" pitchFamily="34" charset="0"/>
                    <a:cs typeface="Arial" panose="020B0604020202020204" pitchFamily="34" charset="0"/>
                  </a:rPr>
                  <a:t>a, C</a:t>
                </a:r>
                <a:r>
                  <a:rPr lang="en-US" sz="4400" baseline="-25000">
                    <a:latin typeface="Arial" panose="020B0604020202020204" pitchFamily="34" charset="0"/>
                    <a:cs typeface="Arial" panose="020B0604020202020204" pitchFamily="34" charset="0"/>
                  </a:rPr>
                  <a:t>4</a:t>
                </a:r>
                <a:r>
                  <a:rPr lang="en-US" sz="4400">
                    <a:latin typeface="Arial" panose="020B0604020202020204" pitchFamily="34" charset="0"/>
                    <a:cs typeface="Arial" panose="020B0604020202020204" pitchFamily="34" charset="0"/>
                  </a:rPr>
                  <a:t>H</a:t>
                </a:r>
                <a:r>
                  <a:rPr lang="en-US" sz="4400" baseline="-25000">
                    <a:latin typeface="Arial" panose="020B0604020202020204" pitchFamily="34" charset="0"/>
                    <a:cs typeface="Arial" panose="020B0604020202020204" pitchFamily="34" charset="0"/>
                  </a:rPr>
                  <a:t>10</a:t>
                </a:r>
                <a:r>
                  <a:rPr lang="en-US" sz="4400">
                    <a:latin typeface="Arial" panose="020B0604020202020204" pitchFamily="34" charset="0"/>
                    <a:cs typeface="Arial" panose="020B0604020202020204" pitchFamily="34" charset="0"/>
                  </a:rPr>
                  <a:t> (g) + </a:t>
                </a:r>
                <a14:m>
                  <m:oMath xmlns:m="http://schemas.openxmlformats.org/officeDocument/2006/math">
                    <m:f>
                      <m:fPr>
                        <m:ctrlPr>
                          <a:rPr lang="en-US" sz="4400" i="1">
                            <a:latin typeface="Cambria Math" panose="02040503050406030204" charset="0"/>
                            <a:cs typeface="Cambria Math" panose="02040503050406030204" charset="0"/>
                          </a:rPr>
                        </m:ctrlPr>
                      </m:fPr>
                      <m:num>
                        <m:r>
                          <a:rPr lang="en-US" sz="4400" i="1">
                            <a:latin typeface="Cambria Math" panose="02040503050406030204" charset="0"/>
                            <a:cs typeface="Cambria Math" panose="02040503050406030204" charset="0"/>
                          </a:rPr>
                          <m:t>13</m:t>
                        </m:r>
                      </m:num>
                      <m:den>
                        <m:r>
                          <a:rPr lang="en-US" sz="4400" i="1">
                            <a:latin typeface="Cambria Math" panose="02040503050406030204" charset="0"/>
                            <a:cs typeface="Cambria Math" panose="02040503050406030204" charset="0"/>
                          </a:rPr>
                          <m:t>2</m:t>
                        </m:r>
                      </m:den>
                    </m:f>
                  </m:oMath>
                </a14:m>
                <a:r>
                  <a:rPr lang="en-US" sz="4400">
                    <a:latin typeface="Arial" panose="020B0604020202020204" pitchFamily="34" charset="0"/>
                    <a:cs typeface="Arial" panose="020B0604020202020204" pitchFamily="34" charset="0"/>
                  </a:rPr>
                  <a:t> O</a:t>
                </a:r>
                <a:r>
                  <a:rPr lang="en-US" sz="4400" baseline="-25000">
                    <a:latin typeface="Arial" panose="020B0604020202020204" pitchFamily="34" charset="0"/>
                    <a:cs typeface="Arial" panose="020B0604020202020204" pitchFamily="34" charset="0"/>
                  </a:rPr>
                  <a:t>2</a:t>
                </a:r>
                <a:r>
                  <a:rPr lang="en-US" sz="4400" i="1">
                    <a:latin typeface="Arial" panose="020B0604020202020204" pitchFamily="34" charset="0"/>
                    <a:cs typeface="Arial" panose="020B0604020202020204" pitchFamily="34" charset="0"/>
                  </a:rPr>
                  <a:t> </a:t>
                </a:r>
                <a:r>
                  <a:rPr lang="en-US" sz="4400" i="1">
                    <a:latin typeface="Arial" panose="020B0604020202020204" pitchFamily="34" charset="0"/>
                    <a:cs typeface="Arial" panose="020B0604020202020204" pitchFamily="34" charset="0"/>
                    <a:sym typeface="+mn-ea"/>
                  </a:rPr>
                  <a:t>(g)</a:t>
                </a:r>
                <a:r>
                  <a:rPr lang="en-US" sz="4400">
                    <a:latin typeface="Arial" panose="020B0604020202020204" pitchFamily="34" charset="0"/>
                    <a:cs typeface="Arial" panose="020B0604020202020204" pitchFamily="34" charset="0"/>
                    <a:sym typeface="+mn-ea"/>
                  </a:rPr>
                  <a:t> </a:t>
                </a:r>
                <a:r>
                  <a:rPr lang="en-US" sz="4400">
                    <a:latin typeface="Arial" panose="020B0604020202020204" pitchFamily="34" charset="0"/>
                    <a:cs typeface="Arial" panose="020B0604020202020204" pitchFamily="34" charset="0"/>
                  </a:rPr>
                  <a:t>→ 4CO</a:t>
                </a:r>
                <a:r>
                  <a:rPr lang="en-US" sz="4400" baseline="-25000">
                    <a:latin typeface="Arial" panose="020B0604020202020204" pitchFamily="34" charset="0"/>
                    <a:cs typeface="Arial" panose="020B0604020202020204" pitchFamily="34" charset="0"/>
                  </a:rPr>
                  <a:t>2</a:t>
                </a:r>
                <a:r>
                  <a:rPr lang="en-US" sz="4400">
                    <a:latin typeface="Arial" panose="020B0604020202020204" pitchFamily="34" charset="0"/>
                    <a:cs typeface="Arial" panose="020B0604020202020204" pitchFamily="34" charset="0"/>
                  </a:rPr>
                  <a:t> </a:t>
                </a:r>
                <a:r>
                  <a:rPr lang="en-US" sz="4400" i="1">
                    <a:latin typeface="Arial" panose="020B0604020202020204" pitchFamily="34" charset="0"/>
                    <a:cs typeface="Arial" panose="020B0604020202020204" pitchFamily="34" charset="0"/>
                  </a:rPr>
                  <a:t>(g)</a:t>
                </a:r>
                <a:r>
                  <a:rPr lang="en-US" sz="4400">
                    <a:latin typeface="Arial" panose="020B0604020202020204" pitchFamily="34" charset="0"/>
                    <a:cs typeface="Arial" panose="020B0604020202020204" pitchFamily="34" charset="0"/>
                  </a:rPr>
                  <a:t> + 5H</a:t>
                </a:r>
                <a:r>
                  <a:rPr lang="en-US" sz="4400" baseline="-25000">
                    <a:latin typeface="Arial" panose="020B0604020202020204" pitchFamily="34" charset="0"/>
                    <a:cs typeface="Arial" panose="020B0604020202020204" pitchFamily="34" charset="0"/>
                  </a:rPr>
                  <a:t>2</a:t>
                </a:r>
                <a:r>
                  <a:rPr lang="en-US" sz="4400">
                    <a:latin typeface="Arial" panose="020B0604020202020204" pitchFamily="34" charset="0"/>
                    <a:cs typeface="Arial" panose="020B0604020202020204" pitchFamily="34" charset="0"/>
                  </a:rPr>
                  <a:t>O</a:t>
                </a:r>
                <a:r>
                  <a:rPr lang="en-US" sz="4400" i="1">
                    <a:latin typeface="Arial" panose="020B0604020202020204" pitchFamily="34" charset="0"/>
                    <a:cs typeface="Arial" panose="020B0604020202020204" pitchFamily="34" charset="0"/>
                  </a:rPr>
                  <a:t>(g)</a:t>
                </a:r>
                <a:r>
                  <a:rPr lang="en-US" sz="4400">
                    <a:latin typeface="Arial" panose="020B0604020202020204" pitchFamily="34" charset="0"/>
                    <a:cs typeface="Arial" panose="020B0604020202020204" pitchFamily="34" charset="0"/>
                  </a:rPr>
                  <a:t>          (1)</a:t>
                </a:r>
                <a:endParaRPr lang="en-US" sz="44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b, </a:t>
                </a:r>
                <a:r>
                  <a:rPr lang="en-US" sz="4400">
                    <a:latin typeface="Arial" panose="020B0604020202020204" pitchFamily="34" charset="0"/>
                    <a:cs typeface="Arial" panose="020B0604020202020204" pitchFamily="34" charset="0"/>
                    <a:sym typeface="+mn-ea"/>
                  </a:rPr>
                  <a:t>biến thiên enthalpy (</a:t>
                </a:r>
                <a:r>
                  <a:rPr lang="en-US" sz="4400" spc="70">
                    <a:latin typeface="Arial" panose="020B0604020202020204" pitchFamily="34" charset="0"/>
                    <a:cs typeface="Arial" panose="020B0604020202020204" pitchFamily="34" charset="0"/>
                    <a:sym typeface="+mn-ea"/>
                  </a:rPr>
                  <a:t>∆</a:t>
                </a:r>
                <a:r>
                  <a:rPr lang="en-US" sz="44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400" i="1">
                            <a:latin typeface="Cambria Math" panose="02040503050406030204" charset="0"/>
                            <a:cs typeface="Cambria Math" panose="02040503050406030204" charset="0"/>
                            <a:sym typeface="+mn-ea"/>
                          </a:rPr>
                        </m:ctrlPr>
                      </m:sSubSupPr>
                      <m:e>
                        <m:r>
                          <a:rPr lang="en-US" sz="4400" i="1">
                            <a:latin typeface="Cambria Math" panose="02040503050406030204" charset="0"/>
                            <a:cs typeface="Cambria Math" panose="02040503050406030204" charset="0"/>
                            <a:sym typeface="+mn-ea"/>
                          </a:rPr>
                          <m:t>𝐻</m:t>
                        </m:r>
                      </m:e>
                      <m:sub>
                        <m:r>
                          <a:rPr lang="en-US" sz="4400" i="1">
                            <a:latin typeface="Cambria Math" panose="02040503050406030204" charset="0"/>
                            <a:ea typeface="MS Mincho" charset="0"/>
                            <a:cs typeface="Cambria Math" panose="02040503050406030204" charset="0"/>
                            <a:sym typeface="+mn-ea"/>
                          </a:rPr>
                          <m:t>298</m:t>
                        </m:r>
                      </m:sub>
                      <m:sup>
                        <m:r>
                          <a:rPr lang="en-US" sz="4400" i="1">
                            <a:latin typeface="Cambria Math" panose="02040503050406030204" charset="0"/>
                            <a:cs typeface="Cambria Math" panose="02040503050406030204" charset="0"/>
                            <a:sym typeface="+mn-ea"/>
                          </a:rPr>
                          <m:t>𝑜</m:t>
                        </m:r>
                      </m:sup>
                    </m:sSubSup>
                  </m:oMath>
                </a14:m>
                <a:r>
                  <a:rPr lang="en-US" sz="4400">
                    <a:latin typeface="Arial" panose="020B0604020202020204" pitchFamily="34" charset="0"/>
                    <a:cs typeface="Arial" panose="020B0604020202020204" pitchFamily="34" charset="0"/>
                    <a:sym typeface="+mn-ea"/>
                  </a:rPr>
                  <a:t>) của phản ứng (1) là:</a:t>
                </a:r>
                <a:endParaRPr lang="en-US" sz="4400">
                  <a:latin typeface="Arial" panose="020B0604020202020204" pitchFamily="34" charset="0"/>
                  <a:cs typeface="Arial" panose="020B0604020202020204" pitchFamily="34" charset="0"/>
                </a:endParaRPr>
              </a:p>
              <a:p>
                <a:pPr indent="0">
                  <a:lnSpc>
                    <a:spcPct val="150000"/>
                  </a:lnSpc>
                </a:pPr>
                <a:r>
                  <a:rPr lang="en-US" sz="4400" spc="70">
                    <a:latin typeface="Arial" panose="020B0604020202020204" pitchFamily="34" charset="0"/>
                    <a:cs typeface="Arial" panose="020B0604020202020204" pitchFamily="34" charset="0"/>
                    <a:sym typeface="+mn-ea"/>
                  </a:rPr>
                  <a:t>∆</a:t>
                </a:r>
                <a:r>
                  <a:rPr lang="en-US" sz="4400" spc="70" baseline="-25000">
                    <a:latin typeface="Arial" panose="020B0604020202020204" pitchFamily="34" charset="0"/>
                    <a:cs typeface="Arial" panose="020B0604020202020204" pitchFamily="34" charset="0"/>
                    <a:sym typeface="+mn-ea"/>
                  </a:rPr>
                  <a:t>r</a:t>
                </a:r>
                <a14:m>
                  <m:oMath xmlns:m="http://schemas.openxmlformats.org/officeDocument/2006/math">
                    <m:sSubSup>
                      <m:sSubSupPr>
                        <m:ctrlPr>
                          <a:rPr lang="en-US" sz="4400" i="1">
                            <a:latin typeface="Cambria Math" panose="02040503050406030204" charset="0"/>
                            <a:cs typeface="Cambria Math" panose="02040503050406030204" charset="0"/>
                            <a:sym typeface="+mn-ea"/>
                          </a:rPr>
                        </m:ctrlPr>
                      </m:sSubSupPr>
                      <m:e>
                        <m:r>
                          <a:rPr lang="en-US" sz="4400" i="1">
                            <a:latin typeface="Cambria Math" panose="02040503050406030204" charset="0"/>
                            <a:cs typeface="Cambria Math" panose="02040503050406030204" charset="0"/>
                            <a:sym typeface="+mn-ea"/>
                          </a:rPr>
                          <m:t>𝐻</m:t>
                        </m:r>
                      </m:e>
                      <m:sub>
                        <m:r>
                          <a:rPr lang="en-US" sz="4400" i="1">
                            <a:latin typeface="Cambria Math" panose="02040503050406030204" charset="0"/>
                            <a:ea typeface="MS Mincho" charset="0"/>
                            <a:cs typeface="Cambria Math" panose="02040503050406030204" charset="0"/>
                            <a:sym typeface="+mn-ea"/>
                          </a:rPr>
                          <m:t>298</m:t>
                        </m:r>
                      </m:sub>
                      <m:sup>
                        <m:r>
                          <a:rPr lang="en-US" sz="4400" i="1">
                            <a:latin typeface="Cambria Math" panose="02040503050406030204" charset="0"/>
                            <a:cs typeface="Cambria Math" panose="02040503050406030204" charset="0"/>
                            <a:sym typeface="+mn-ea"/>
                          </a:rPr>
                          <m:t>𝑜</m:t>
                        </m:r>
                      </m:sup>
                    </m:sSubSup>
                  </m:oMath>
                </a14:m>
                <a:r>
                  <a:rPr lang="en-US" sz="4400">
                    <a:latin typeface="Arial" panose="020B0604020202020204" pitchFamily="34" charset="0"/>
                    <a:cs typeface="Arial" panose="020B0604020202020204" pitchFamily="34" charset="0"/>
                  </a:rPr>
                  <a:t>  = 3. E</a:t>
                </a:r>
                <a:r>
                  <a:rPr lang="en-US" sz="4400" baseline="-25000">
                    <a:latin typeface="Arial" panose="020B0604020202020204" pitchFamily="34" charset="0"/>
                    <a:cs typeface="Arial" panose="020B0604020202020204" pitchFamily="34" charset="0"/>
                  </a:rPr>
                  <a:t>C-C</a:t>
                </a:r>
                <a:r>
                  <a:rPr lang="en-US" sz="4400">
                    <a:latin typeface="Arial" panose="020B0604020202020204" pitchFamily="34" charset="0"/>
                    <a:cs typeface="Arial" panose="020B0604020202020204" pitchFamily="34" charset="0"/>
                  </a:rPr>
                  <a:t> + 10.E</a:t>
                </a:r>
                <a:r>
                  <a:rPr lang="en-US" sz="4400" baseline="-25000">
                    <a:latin typeface="Arial" panose="020B0604020202020204" pitchFamily="34" charset="0"/>
                    <a:cs typeface="Arial" panose="020B0604020202020204" pitchFamily="34" charset="0"/>
                  </a:rPr>
                  <a:t>C - H</a:t>
                </a:r>
                <a:r>
                  <a:rPr lang="en-US" sz="4400">
                    <a:latin typeface="Arial" panose="020B0604020202020204" pitchFamily="34" charset="0"/>
                    <a:cs typeface="Arial" panose="020B0604020202020204" pitchFamily="34" charset="0"/>
                  </a:rPr>
                  <a:t> + 6,5.E</a:t>
                </a:r>
                <a:r>
                  <a:rPr lang="en-US" sz="4400" baseline="-25000">
                    <a:latin typeface="Arial" panose="020B0604020202020204" pitchFamily="34" charset="0"/>
                    <a:cs typeface="Arial" panose="020B0604020202020204" pitchFamily="34" charset="0"/>
                  </a:rPr>
                  <a:t>C=O</a:t>
                </a:r>
                <a:r>
                  <a:rPr lang="en-US" sz="4400">
                    <a:latin typeface="Arial" panose="020B0604020202020204" pitchFamily="34" charset="0"/>
                    <a:cs typeface="Arial" panose="020B0604020202020204" pitchFamily="34" charset="0"/>
                  </a:rPr>
                  <a:t> - 4.2.E</a:t>
                </a:r>
                <a:r>
                  <a:rPr lang="en-US" sz="4400" baseline="-25000">
                    <a:latin typeface="Arial" panose="020B0604020202020204" pitchFamily="34" charset="0"/>
                    <a:cs typeface="Arial" panose="020B0604020202020204" pitchFamily="34" charset="0"/>
                  </a:rPr>
                  <a:t>C = O</a:t>
                </a:r>
                <a:r>
                  <a:rPr lang="en-US" sz="4400">
                    <a:latin typeface="Arial" panose="020B0604020202020204" pitchFamily="34" charset="0"/>
                    <a:cs typeface="Arial" panose="020B0604020202020204" pitchFamily="34" charset="0"/>
                  </a:rPr>
                  <a:t> - 5.2. E</a:t>
                </a:r>
                <a:r>
                  <a:rPr lang="en-US" sz="4400" baseline="-25000">
                    <a:latin typeface="Arial" panose="020B0604020202020204" pitchFamily="34" charset="0"/>
                    <a:cs typeface="Arial" panose="020B0604020202020204" pitchFamily="34" charset="0"/>
                  </a:rPr>
                  <a:t>O – H </a:t>
                </a:r>
                <a:endParaRPr lang="en-US" sz="4400" baseline="-250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            = 3.346 + 10.418 + 6,5.495 – 8.799 – 10.467 </a:t>
                </a:r>
                <a:endParaRPr lang="en-US" sz="4400">
                  <a:latin typeface="Arial" panose="020B0604020202020204" pitchFamily="34" charset="0"/>
                  <a:cs typeface="Arial" panose="020B0604020202020204" pitchFamily="34" charset="0"/>
                </a:endParaRPr>
              </a:p>
              <a:p>
                <a:pPr indent="0">
                  <a:lnSpc>
                    <a:spcPct val="150000"/>
                  </a:lnSpc>
                </a:pPr>
                <a:r>
                  <a:rPr lang="en-US" sz="4400">
                    <a:latin typeface="Arial" panose="020B0604020202020204" pitchFamily="34" charset="0"/>
                    <a:cs typeface="Arial" panose="020B0604020202020204" pitchFamily="34" charset="0"/>
                  </a:rPr>
                  <a:t>            = -2626,5 (kJ)</a:t>
                </a:r>
                <a:endParaRPr lang="en-US" sz="4400">
                  <a:latin typeface="Arial" panose="020B0604020202020204" pitchFamily="34" charset="0"/>
                  <a:cs typeface="Arial" panose="020B0604020202020204" pitchFamily="34" charset="0"/>
                </a:endParaRPr>
              </a:p>
            </p:txBody>
          </p:sp>
        </mc:Choice>
        <mc:Fallback>
          <p:sp>
            <p:nvSpPr>
              <p:cNvPr id="190" name="Text Box 189"/>
              <p:cNvSpPr txBox="1">
                <a:spLocks noRot="1" noChangeAspect="1" noMove="1" noResize="1" noEditPoints="1" noAdjustHandles="1" noChangeArrowheads="1" noChangeShapeType="1" noTextEdit="1"/>
              </p:cNvSpPr>
              <p:nvPr/>
            </p:nvSpPr>
            <p:spPr>
              <a:xfrm>
                <a:off x="1676400" y="2781300"/>
                <a:ext cx="16120745" cy="5622925"/>
              </a:xfrm>
              <a:prstGeom prst="rect">
                <a:avLst/>
              </a:prstGeom>
              <a:blipFill rotWithShape="1">
                <a:blip r:embed="rId3"/>
                <a:stretch>
                  <a:fillRect/>
                </a:stretch>
              </a:blipFill>
              <a:ln w="9525">
                <a:noFill/>
              </a:ln>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blinds(horizontal)">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blinds(horizontal)">
                                      <p:cBhvr>
                                        <p:cTn id="17" dur="500"/>
                                        <p:tgtEl>
                                          <p:spTgt spid="190">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90">
                                            <p:txEl>
                                              <p:pRg st="2" end="2"/>
                                            </p:txEl>
                                          </p:spTgt>
                                        </p:tgtEl>
                                        <p:attrNameLst>
                                          <p:attrName>style.visibility</p:attrName>
                                        </p:attrNameLst>
                                      </p:cBhvr>
                                      <p:to>
                                        <p:strVal val="visible"/>
                                      </p:to>
                                    </p:set>
                                    <p:animEffect transition="in" filter="blinds(horizontal)">
                                      <p:cBhvr>
                                        <p:cTn id="20" dur="500"/>
                                        <p:tgtEl>
                                          <p:spTgt spid="190">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90">
                                            <p:txEl>
                                              <p:pRg st="3" end="3"/>
                                            </p:txEl>
                                          </p:spTgt>
                                        </p:tgtEl>
                                        <p:attrNameLst>
                                          <p:attrName>style.visibility</p:attrName>
                                        </p:attrNameLst>
                                      </p:cBhvr>
                                      <p:to>
                                        <p:strVal val="visible"/>
                                      </p:to>
                                    </p:set>
                                    <p:animEffect transition="in" filter="blinds(horizontal)">
                                      <p:cBhvr>
                                        <p:cTn id="23" dur="500"/>
                                        <p:tgtEl>
                                          <p:spTgt spid="190">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90">
                                            <p:txEl>
                                              <p:pRg st="4" end="4"/>
                                            </p:txEl>
                                          </p:spTgt>
                                        </p:tgtEl>
                                        <p:attrNameLst>
                                          <p:attrName>style.visibility</p:attrName>
                                        </p:attrNameLst>
                                      </p:cBhvr>
                                      <p:to>
                                        <p:strVal val="visible"/>
                                      </p:to>
                                    </p:set>
                                    <p:animEffect transition="in" filter="blinds(horizontal)">
                                      <p:cBhvr>
                                        <p:cTn id="26" dur="500"/>
                                        <p:tgtEl>
                                          <p:spTgt spid="1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4363">
            <a:off x="12145897" y="3314884"/>
            <a:ext cx="4973395" cy="51128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57303" y="3314884"/>
            <a:ext cx="4973395" cy="511283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618">
            <a:off x="1144578" y="3291389"/>
            <a:ext cx="4973395" cy="511283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Lst>
          </a:blip>
          <a:srcRect l="62083" b="57554"/>
          <a:stretch>
            <a:fillRect/>
          </a:stretch>
        </p:blipFill>
        <p:spPr>
          <a:xfrm>
            <a:off x="15174436" y="1672016"/>
            <a:ext cx="1019004" cy="136407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489582" y="1095375"/>
            <a:ext cx="1722199" cy="2059430"/>
          </a:xfrm>
          <a:prstGeom prst="rect">
            <a:avLst/>
          </a:prstGeom>
        </p:spPr>
      </p:pic>
      <p:sp>
        <p:nvSpPr>
          <p:cNvPr id="1405" name="Google Shape;1405;p56"/>
          <p:cNvSpPr txBox="1">
            <a:spLocks noGrp="1"/>
          </p:cNvSpPr>
          <p:nvPr/>
        </p:nvSpPr>
        <p:spPr>
          <a:xfrm>
            <a:off x="5410200" y="1095375"/>
            <a:ext cx="7550785" cy="122682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spcBef>
                <a:spcPts val="0"/>
              </a:spcBef>
              <a:spcAft>
                <a:spcPts val="0"/>
              </a:spcAft>
              <a:buNone/>
            </a:pPr>
            <a:r>
              <a:rPr lang="en-US" sz="5400" b="1" dirty="0" smtClean="0">
                <a:latin typeface="Arial" panose="020B0604020202020204" pitchFamily="34" charset="0"/>
                <a:cs typeface="Arial" panose="020B0604020202020204" pitchFamily="34" charset="0"/>
              </a:rPr>
              <a:t>HƯỚNG DẪN VỀ NHÀ</a:t>
            </a:r>
            <a:endParaRPr lang="en-US" sz="5400" b="1" dirty="0" smtClean="0">
              <a:latin typeface="Arial" panose="020B0604020202020204" pitchFamily="34" charset="0"/>
              <a:cs typeface="Arial" panose="020B0604020202020204" pitchFamily="34" charset="0"/>
            </a:endParaRPr>
          </a:p>
        </p:txBody>
      </p:sp>
      <p:sp>
        <p:nvSpPr>
          <p:cNvPr id="3" name="TextBox 1"/>
          <p:cNvSpPr txBox="1"/>
          <p:nvPr/>
        </p:nvSpPr>
        <p:spPr>
          <a:xfrm rot="21360000">
            <a:off x="1676400" y="4901565"/>
            <a:ext cx="384492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2" name="TextBox 41"/>
          <p:cNvSpPr txBox="1"/>
          <p:nvPr/>
        </p:nvSpPr>
        <p:spPr>
          <a:xfrm>
            <a:off x="7222490" y="4838700"/>
            <a:ext cx="3926840"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endParaRPr lang="en-US" sz="4000" dirty="0">
              <a:latin typeface="Arial" panose="020B0604020202020204" pitchFamily="34" charset="0"/>
              <a:cs typeface="Arial" panose="020B0604020202020204" pitchFamily="34" charset="0"/>
            </a:endParaRPr>
          </a:p>
        </p:txBody>
      </p:sp>
      <p:sp>
        <p:nvSpPr>
          <p:cNvPr id="43" name="TextBox 42"/>
          <p:cNvSpPr txBox="1"/>
          <p:nvPr/>
        </p:nvSpPr>
        <p:spPr>
          <a:xfrm rot="180000">
            <a:off x="12655550" y="4991100"/>
            <a:ext cx="396430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bài 18 </a:t>
            </a:r>
            <a:endParaRPr lang="en-US" sz="4000" dirty="0">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468656">
            <a:off x="14783435" y="9226550"/>
            <a:ext cx="4110990" cy="1410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barn(inVertical)">
                                      <p:cBhvr>
                                        <p:cTn id="7" dur="500"/>
                                        <p:tgtEl>
                                          <p:spTgt spid="1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P spid="140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828800" y="1790700"/>
            <a:ext cx="14605635" cy="7092950"/>
            <a:chOff x="0" y="0"/>
            <a:chExt cx="5420504" cy="2562047"/>
          </a:xfrm>
        </p:grpSpPr>
        <p:sp>
          <p:nvSpPr>
            <p:cNvPr id="3" name="Freeform 3"/>
            <p:cNvSpPr/>
            <p:nvPr/>
          </p:nvSpPr>
          <p:spPr>
            <a:xfrm>
              <a:off x="-4213" y="0"/>
              <a:ext cx="5424717" cy="2562047"/>
            </a:xfrm>
            <a:custGeom>
              <a:avLst/>
              <a:gdLst/>
              <a:ahLst/>
              <a:cxnLst/>
              <a:rect l="l" t="t" r="r" b="b"/>
              <a:pathLst>
                <a:path w="5424717" h="2562047">
                  <a:moveTo>
                    <a:pt x="278431" y="16918"/>
                  </a:moveTo>
                  <a:cubicBezTo>
                    <a:pt x="278431" y="16918"/>
                    <a:pt x="604014" y="12258"/>
                    <a:pt x="966679" y="12454"/>
                  </a:cubicBezTo>
                  <a:cubicBezTo>
                    <a:pt x="4100190" y="12671"/>
                    <a:pt x="5150648" y="0"/>
                    <a:pt x="5150648" y="0"/>
                  </a:cubicBezTo>
                  <a:cubicBezTo>
                    <a:pt x="5218112" y="0"/>
                    <a:pt x="5294049" y="0"/>
                    <a:pt x="5372822" y="85073"/>
                  </a:cubicBezTo>
                  <a:cubicBezTo>
                    <a:pt x="5415800" y="131488"/>
                    <a:pt x="5416868" y="240224"/>
                    <a:pt x="5417273" y="320281"/>
                  </a:cubicBezTo>
                  <a:cubicBezTo>
                    <a:pt x="5417273" y="320281"/>
                    <a:pt x="5415569" y="1497334"/>
                    <a:pt x="5415569" y="1799462"/>
                  </a:cubicBezTo>
                  <a:cubicBezTo>
                    <a:pt x="5415569" y="2013621"/>
                    <a:pt x="5424717" y="2312800"/>
                    <a:pt x="5424717" y="2312800"/>
                  </a:cubicBezTo>
                  <a:cubicBezTo>
                    <a:pt x="5424717" y="2441469"/>
                    <a:pt x="5420548" y="2562047"/>
                    <a:pt x="5167709" y="2553912"/>
                  </a:cubicBezTo>
                  <a:cubicBezTo>
                    <a:pt x="5167709" y="2553912"/>
                    <a:pt x="4791237" y="2533614"/>
                    <a:pt x="4212410" y="2541212"/>
                  </a:cubicBezTo>
                  <a:cubicBezTo>
                    <a:pt x="1566716" y="2549347"/>
                    <a:pt x="304023" y="2562047"/>
                    <a:pt x="304023" y="2562047"/>
                  </a:cubicBezTo>
                  <a:cubicBezTo>
                    <a:pt x="132548" y="2562047"/>
                    <a:pt x="4213" y="2460977"/>
                    <a:pt x="8532" y="2258430"/>
                  </a:cubicBezTo>
                  <a:cubicBezTo>
                    <a:pt x="8532" y="2258430"/>
                    <a:pt x="9630" y="1759889"/>
                    <a:pt x="4815" y="1028770"/>
                  </a:cubicBezTo>
                  <a:cubicBezTo>
                    <a:pt x="0" y="663668"/>
                    <a:pt x="25592" y="330596"/>
                    <a:pt x="25592" y="330596"/>
                  </a:cubicBezTo>
                  <a:cubicBezTo>
                    <a:pt x="27224" y="150571"/>
                    <a:pt x="143504" y="16918"/>
                    <a:pt x="278431" y="16918"/>
                  </a:cubicBezTo>
                  <a:close/>
                </a:path>
              </a:pathLst>
            </a:custGeom>
            <a:solidFill>
              <a:srgbClr val="BDD0DF"/>
            </a:solidFill>
          </p:spPr>
        </p:sp>
      </p:grpSp>
      <p:grpSp>
        <p:nvGrpSpPr>
          <p:cNvPr id="4" name="Group 4"/>
          <p:cNvGrpSpPr/>
          <p:nvPr/>
        </p:nvGrpSpPr>
        <p:grpSpPr>
          <a:xfrm rot="-10800000">
            <a:off x="2233930" y="2095500"/>
            <a:ext cx="13809345" cy="6446520"/>
            <a:chOff x="0" y="0"/>
            <a:chExt cx="5053747" cy="2152253"/>
          </a:xfrm>
        </p:grpSpPr>
        <p:sp>
          <p:nvSpPr>
            <p:cNvPr id="5" name="Freeform 5"/>
            <p:cNvSpPr/>
            <p:nvPr/>
          </p:nvSpPr>
          <p:spPr>
            <a:xfrm>
              <a:off x="-4213" y="0"/>
              <a:ext cx="5057960" cy="2152253"/>
            </a:xfrm>
            <a:custGeom>
              <a:avLst/>
              <a:gdLst/>
              <a:ahLst/>
              <a:cxnLst/>
              <a:rect l="l" t="t" r="r" b="b"/>
              <a:pathLst>
                <a:path w="5057960" h="2152253">
                  <a:moveTo>
                    <a:pt x="278431" y="16918"/>
                  </a:moveTo>
                  <a:cubicBezTo>
                    <a:pt x="278431" y="16918"/>
                    <a:pt x="604014" y="12258"/>
                    <a:pt x="960150" y="12454"/>
                  </a:cubicBezTo>
                  <a:cubicBezTo>
                    <a:pt x="3779821" y="12671"/>
                    <a:pt x="4783892" y="0"/>
                    <a:pt x="4783892" y="0"/>
                  </a:cubicBezTo>
                  <a:cubicBezTo>
                    <a:pt x="4851356" y="0"/>
                    <a:pt x="4927293" y="0"/>
                    <a:pt x="5006065" y="85073"/>
                  </a:cubicBezTo>
                  <a:cubicBezTo>
                    <a:pt x="5049044" y="131488"/>
                    <a:pt x="5050112" y="240224"/>
                    <a:pt x="5050517" y="320281"/>
                  </a:cubicBezTo>
                  <a:cubicBezTo>
                    <a:pt x="5050517" y="320281"/>
                    <a:pt x="5048812" y="1158278"/>
                    <a:pt x="5048812" y="1389668"/>
                  </a:cubicBezTo>
                  <a:cubicBezTo>
                    <a:pt x="5048812" y="1603827"/>
                    <a:pt x="5057960" y="1903006"/>
                    <a:pt x="5057960" y="1903006"/>
                  </a:cubicBezTo>
                  <a:cubicBezTo>
                    <a:pt x="5057960" y="2031675"/>
                    <a:pt x="5053791" y="2152253"/>
                    <a:pt x="4800953" y="2144118"/>
                  </a:cubicBezTo>
                  <a:cubicBezTo>
                    <a:pt x="4800953" y="2144118"/>
                    <a:pt x="4424480" y="2123820"/>
                    <a:pt x="3880802" y="2131418"/>
                  </a:cubicBezTo>
                  <a:cubicBezTo>
                    <a:pt x="1500089" y="2139553"/>
                    <a:pt x="304023" y="2152253"/>
                    <a:pt x="304023" y="2152253"/>
                  </a:cubicBezTo>
                  <a:cubicBezTo>
                    <a:pt x="132548" y="2152253"/>
                    <a:pt x="4213" y="2051184"/>
                    <a:pt x="8532" y="1848636"/>
                  </a:cubicBezTo>
                  <a:cubicBezTo>
                    <a:pt x="8532" y="1848636"/>
                    <a:pt x="9630" y="1350095"/>
                    <a:pt x="4815" y="971034"/>
                  </a:cubicBezTo>
                  <a:cubicBezTo>
                    <a:pt x="0" y="663668"/>
                    <a:pt x="25592" y="330596"/>
                    <a:pt x="25592" y="330596"/>
                  </a:cubicBezTo>
                  <a:cubicBezTo>
                    <a:pt x="27224" y="150571"/>
                    <a:pt x="143504" y="16918"/>
                    <a:pt x="278431" y="16918"/>
                  </a:cubicBezTo>
                  <a:close/>
                </a:path>
              </a:pathLst>
            </a:custGeom>
            <a:solidFill>
              <a:srgbClr val="FFF2F9"/>
            </a:solidFill>
          </p:spPr>
        </p:sp>
      </p:gr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191339" y="1266404"/>
            <a:ext cx="843990" cy="2297993"/>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4116" y="2415400"/>
            <a:ext cx="1558384" cy="186353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251057">
            <a:off x="7256850" y="9248764"/>
            <a:ext cx="1090884" cy="182922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330">
            <a:off x="-12527" y="127174"/>
            <a:ext cx="3604993" cy="92334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468656">
            <a:off x="15028601" y="9053705"/>
            <a:ext cx="4111118" cy="981529"/>
          </a:xfrm>
          <a:prstGeom prst="rect">
            <a:avLst/>
          </a:prstGeom>
        </p:spPr>
      </p:pic>
      <p:sp>
        <p:nvSpPr>
          <p:cNvPr id="15" name="TextBox 2"/>
          <p:cNvSpPr txBox="1"/>
          <p:nvPr/>
        </p:nvSpPr>
        <p:spPr>
          <a:xfrm>
            <a:off x="3423920" y="3543300"/>
            <a:ext cx="11611610" cy="3138170"/>
          </a:xfrm>
          <a:prstGeom prst="rect">
            <a:avLst/>
          </a:prstGeom>
          <a:noFill/>
        </p:spPr>
        <p:txBody>
          <a:bodyPr wrap="square" rtlCol="0">
            <a:spAutoFit/>
          </a:bodyPr>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CẢM ƠN CÁC EM </a:t>
            </a:r>
            <a:endParaRPr lang="en-US" sz="66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ĐÃ 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831276"/>
            <a:ext cx="16230600" cy="8624448"/>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9906272">
            <a:off x="3727450" y="2971800"/>
            <a:ext cx="767080" cy="1131570"/>
          </a:xfrm>
          <a:prstGeom prst="rect">
            <a:avLst/>
          </a:prstGeom>
        </p:spPr>
      </p:pic>
      <p:sp>
        <p:nvSpPr>
          <p:cNvPr id="12" name="TextBox 10"/>
          <p:cNvSpPr txBox="1"/>
          <p:nvPr/>
        </p:nvSpPr>
        <p:spPr>
          <a:xfrm>
            <a:off x="1447800" y="1638300"/>
            <a:ext cx="14552930" cy="1107440"/>
          </a:xfrm>
          <a:prstGeom prst="rect">
            <a:avLst/>
          </a:prstGeom>
        </p:spPr>
        <p:txBody>
          <a:bodyPr wrap="square" lIns="0" tIns="0" rIns="0" bIns="0" rtlCol="0" anchor="t">
            <a:spAutoFit/>
          </a:bodyPr>
          <a:p>
            <a:pPr algn="ctr">
              <a:lnSpc>
                <a:spcPct val="150000"/>
              </a:lnSpc>
            </a:pPr>
            <a:r>
              <a:rPr lang="en-US" sz="4800" b="1" spc="70">
                <a:solidFill>
                  <a:schemeClr val="tx1"/>
                </a:solidFill>
                <a:latin typeface="Arial" panose="020B0604020202020204" pitchFamily="34" charset="0"/>
                <a:cs typeface="Arial" panose="020B0604020202020204" pitchFamily="34" charset="0"/>
              </a:rPr>
              <a:t>1. Phản ứng toả nhiệt, phản ứng thu nhiệt</a:t>
            </a:r>
            <a:endParaRPr lang="en-US" sz="4800" b="1" spc="70">
              <a:solidFill>
                <a:schemeClr val="tx1"/>
              </a:solidFill>
              <a:latin typeface="Arial" panose="020B0604020202020204" pitchFamily="34" charset="0"/>
              <a:cs typeface="Arial" panose="020B0604020202020204" pitchFamily="34" charset="0"/>
            </a:endParaRPr>
          </a:p>
        </p:txBody>
      </p:sp>
      <p:sp>
        <p:nvSpPr>
          <p:cNvPr id="19" name="Cloud 18"/>
          <p:cNvSpPr/>
          <p:nvPr/>
        </p:nvSpPr>
        <p:spPr>
          <a:xfrm>
            <a:off x="5334000" y="3771900"/>
            <a:ext cx="7239000" cy="4648200"/>
          </a:xfrm>
          <a:prstGeom prst="cloud">
            <a:avLst/>
          </a:prstGeom>
          <a:solidFill>
            <a:schemeClr val="accent6">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19"/>
          <p:cNvSpPr txBox="1"/>
          <p:nvPr/>
        </p:nvSpPr>
        <p:spPr>
          <a:xfrm>
            <a:off x="5715000" y="4914900"/>
            <a:ext cx="6377305" cy="1938020"/>
          </a:xfrm>
          <a:prstGeom prst="rect">
            <a:avLst/>
          </a:prstGeom>
          <a:noFill/>
          <a:ln w="9525">
            <a:noFill/>
          </a:ln>
        </p:spPr>
        <p:txBody>
          <a:bodyPr wrap="square">
            <a:spAutoFit/>
          </a:bodyPr>
          <a:p>
            <a:pPr indent="0" algn="ctr">
              <a:lnSpc>
                <a:spcPct val="150000"/>
              </a:lnSpc>
            </a:pPr>
            <a:r>
              <a:rPr lang="en-US" sz="4000" b="0">
                <a:solidFill>
                  <a:srgbClr val="000000"/>
                </a:solidFill>
                <a:latin typeface="Arial" panose="020B0604020202020204" pitchFamily="34" charset="0"/>
                <a:cs typeface="Arial" panose="020B0604020202020204" pitchFamily="34" charset="0"/>
              </a:rPr>
              <a:t>Hãy đọc tình huống dưới đây và trả lời câu hỏi.</a:t>
            </a:r>
            <a:endParaRPr lang="en-US" sz="4000" b="0">
              <a:solidFill>
                <a:srgbClr val="000000"/>
              </a:solidFill>
              <a:latin typeface="Arial" panose="020B0604020202020204" pitchFamily="34" charset="0"/>
              <a:cs typeface="Arial" panose="020B0604020202020204" pitchFamily="34" charset="0"/>
            </a:endParaRPr>
          </a:p>
        </p:txBody>
      </p:sp>
      <p:pic>
        <p:nvPicPr>
          <p:cNvPr id="2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536906">
            <a:off x="14134465" y="7027545"/>
            <a:ext cx="3810000" cy="2844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756285" y="514350"/>
            <a:ext cx="16677005" cy="9272270"/>
            <a:chOff x="0" y="0"/>
            <a:chExt cx="7026357" cy="3733593"/>
          </a:xfrm>
          <a:solidFill>
            <a:schemeClr val="accent1">
              <a:lumMod val="20000"/>
              <a:lumOff val="80000"/>
            </a:schemeClr>
          </a:solidFill>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grpFill/>
          </p:spPr>
        </p:sp>
      </p:gr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631507">
            <a:off x="-796822" y="271587"/>
            <a:ext cx="2547856" cy="796205"/>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99558">
            <a:off x="16449803" y="297475"/>
            <a:ext cx="1535014" cy="1462450"/>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33728" flipH="1">
            <a:off x="495300" y="6731419"/>
            <a:ext cx="1205229" cy="2020964"/>
          </a:xfrm>
          <a:prstGeom prst="rect">
            <a:avLst/>
          </a:prstGeom>
        </p:spPr>
      </p:pic>
      <p:sp>
        <p:nvSpPr>
          <p:cNvPr id="119" name="Text Box 118"/>
          <p:cNvSpPr txBox="1"/>
          <p:nvPr/>
        </p:nvSpPr>
        <p:spPr>
          <a:xfrm>
            <a:off x="2272030" y="1028700"/>
            <a:ext cx="14293850" cy="8401685"/>
          </a:xfrm>
          <a:prstGeom prst="rect">
            <a:avLst/>
          </a:prstGeom>
          <a:noFill/>
          <a:ln w="9525">
            <a:noFill/>
          </a:ln>
        </p:spPr>
        <p:txBody>
          <a:bodyPr wrap="square">
            <a:spAutoFit/>
          </a:bodyPr>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“Bạn Nam làm thí nghiệm:</a:t>
            </a:r>
            <a:endParaRPr lang="en-US" sz="4000" b="0">
              <a:latin typeface="Arial" panose="020B0604020202020204" pitchFamily="34" charset="0"/>
              <a:cs typeface="Arial" panose="020B0604020202020204" pitchFamily="34" charset="0"/>
            </a:endParaRPr>
          </a:p>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(1) Thả thì vôi sống dạng bột (CaO) vào cốc 1 đựng nước cất.</a:t>
            </a:r>
            <a:endParaRPr lang="en-US" sz="4000" b="0">
              <a:latin typeface="Arial" panose="020B0604020202020204" pitchFamily="34" charset="0"/>
              <a:cs typeface="Arial" panose="020B0604020202020204" pitchFamily="34" charset="0"/>
            </a:endParaRPr>
          </a:p>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(2) Thả C sủi vào cốc 2 chứa nước cất.</a:t>
            </a:r>
            <a:endParaRPr lang="en-US" sz="4000" b="0">
              <a:latin typeface="Arial" panose="020B0604020202020204" pitchFamily="34" charset="0"/>
              <a:cs typeface="Arial" panose="020B0604020202020204" pitchFamily="34" charset="0"/>
            </a:endParaRPr>
          </a:p>
          <a:p>
            <a:pPr indent="0" algn="just">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Nam thấy trước khi làm thí nghiệm, nhiệt độ của 2 cốc nước là 25</a:t>
            </a:r>
            <a:r>
              <a:rPr lang="en-US" sz="4000" b="0" baseline="30000">
                <a:latin typeface="Arial" panose="020B0604020202020204" pitchFamily="34" charset="0"/>
                <a:cs typeface="Arial" panose="020B0604020202020204" pitchFamily="34" charset="0"/>
              </a:rPr>
              <a:t>o</a:t>
            </a:r>
            <a:r>
              <a:rPr lang="en-US" sz="4000" b="0">
                <a:latin typeface="Arial" panose="020B0604020202020204" pitchFamily="34" charset="0"/>
                <a:cs typeface="Arial" panose="020B0604020202020204" pitchFamily="34" charset="0"/>
              </a:rPr>
              <a:t>C. Cốc 1, sau khi cho vôi sống, nhiệt độ tăng lên 75</a:t>
            </a:r>
            <a:r>
              <a:rPr lang="en-US" sz="4000" b="0" baseline="30000">
                <a:latin typeface="Arial" panose="020B0604020202020204" pitchFamily="34" charset="0"/>
                <a:cs typeface="Arial" panose="020B0604020202020204" pitchFamily="34" charset="0"/>
              </a:rPr>
              <a:t>o</a:t>
            </a:r>
            <a:r>
              <a:rPr lang="en-US" sz="4000" b="0">
                <a:latin typeface="Arial" panose="020B0604020202020204" pitchFamily="34" charset="0"/>
                <a:cs typeface="Arial" panose="020B0604020202020204" pitchFamily="34" charset="0"/>
              </a:rPr>
              <a:t>C. Cốc 2, sau khi thả C sủi, nhiệt độ giảm xuống 21</a:t>
            </a:r>
            <a:r>
              <a:rPr lang="en-US" sz="4000" b="0" baseline="30000">
                <a:latin typeface="Arial" panose="020B0604020202020204" pitchFamily="34" charset="0"/>
                <a:cs typeface="Arial" panose="020B0604020202020204" pitchFamily="34" charset="0"/>
              </a:rPr>
              <a:t>o</a:t>
            </a:r>
            <a:r>
              <a:rPr lang="en-US" sz="4000" b="0">
                <a:latin typeface="Arial" panose="020B0604020202020204" pitchFamily="34" charset="0"/>
                <a:cs typeface="Arial" panose="020B0604020202020204" pitchFamily="34" charset="0"/>
              </a:rPr>
              <a:t>C. </a:t>
            </a:r>
            <a:endParaRPr lang="en-US" sz="4000" b="0">
              <a:latin typeface="Arial" panose="020B0604020202020204" pitchFamily="34" charset="0"/>
              <a:cs typeface="Arial" panose="020B0604020202020204" pitchFamily="34" charset="0"/>
            </a:endParaRPr>
          </a:p>
          <a:p>
            <a:pPr indent="0" algn="just">
              <a:lnSpc>
                <a:spcPct val="150000"/>
              </a:lnSpc>
              <a:buFont typeface="Arial" panose="020B0604020202020204" pitchFamily="34" charset="0"/>
              <a:buNone/>
            </a:pPr>
            <a:r>
              <a:rPr lang="en-US" sz="4000" b="1" i="1">
                <a:latin typeface="Arial" panose="020B0604020202020204" pitchFamily="34" charset="0"/>
                <a:cs typeface="Arial" panose="020B0604020202020204" pitchFamily="34" charset="0"/>
              </a:rPr>
              <a:t>Em hãy dự đoán thí nghiệm (1), (2) là phản ứng tỏa nhiệt hay thu nhiệt? Nêu khái niệm phản ứng toả nhiệt, phản ứng thu nhiệt. </a:t>
            </a:r>
            <a:endParaRPr lang="en-US" sz="40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barn(inVertical)">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barn(inVertical)">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barn(inVertical)">
                                      <p:cBhvr>
                                        <p:cTn id="17" dur="5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barn(inVertical)">
                                      <p:cBhvr>
                                        <p:cTn id="22" dur="500"/>
                                        <p:tgtEl>
                                          <p:spTgt spid="1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9">
                                            <p:txEl>
                                              <p:pRg st="4" end="4"/>
                                            </p:txEl>
                                          </p:spTgt>
                                        </p:tgtEl>
                                        <p:attrNameLst>
                                          <p:attrName>style.visibility</p:attrName>
                                        </p:attrNameLst>
                                      </p:cBhvr>
                                      <p:to>
                                        <p:strVal val="visible"/>
                                      </p:to>
                                    </p:set>
                                    <p:animEffect transition="in" filter="barn(inVertical)">
                                      <p:cBhvr>
                                        <p:cTn id="27" dur="5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2082800" y="2433320"/>
            <a:ext cx="14270990" cy="6936740"/>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82541" y="1714551"/>
            <a:ext cx="1333877" cy="1283856"/>
          </a:xfrm>
          <a:prstGeom prst="rect">
            <a:avLst/>
          </a:prstGeom>
        </p:spPr>
      </p:pic>
      <p:sp>
        <p:nvSpPr>
          <p:cNvPr id="18" name="TextBox 18"/>
          <p:cNvSpPr txBox="1"/>
          <p:nvPr/>
        </p:nvSpPr>
        <p:spPr>
          <a:xfrm>
            <a:off x="2694940" y="2933700"/>
            <a:ext cx="12781280" cy="6094095"/>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400" spc="70">
                <a:solidFill>
                  <a:schemeClr val="tx1"/>
                </a:solidFill>
                <a:latin typeface="Arial" panose="020B0604020202020204" pitchFamily="34" charset="0"/>
                <a:cs typeface="Arial" panose="020B0604020202020204" pitchFamily="34" charset="0"/>
              </a:rPr>
              <a:t>Phản ứng (1) là phản ứng tỏa nhiệt, phản ứng (2) là phản ứng thu nhiệt.</a:t>
            </a:r>
            <a:endParaRPr lang="en-US" sz="44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400" b="1" i="1" spc="70">
                <a:solidFill>
                  <a:schemeClr val="tx1"/>
                </a:solidFill>
                <a:latin typeface="Arial" panose="020B0604020202020204" pitchFamily="34" charset="0"/>
                <a:cs typeface="Arial" panose="020B0604020202020204" pitchFamily="34" charset="0"/>
              </a:rPr>
              <a:t>Phản ứng tỏa nhiệt</a:t>
            </a:r>
            <a:r>
              <a:rPr lang="en-US" sz="4400" i="1" spc="70">
                <a:solidFill>
                  <a:schemeClr val="tx1"/>
                </a:solidFill>
                <a:latin typeface="Arial" panose="020B0604020202020204" pitchFamily="34" charset="0"/>
                <a:cs typeface="Arial" panose="020B0604020202020204" pitchFamily="34" charset="0"/>
              </a:rPr>
              <a:t> là phản ứng giải phóng năng lượng dưới dạng nhiệt.</a:t>
            </a:r>
            <a:endParaRPr lang="en-US" sz="4400" i="1"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400" b="1" i="1" spc="70">
                <a:solidFill>
                  <a:schemeClr val="tx1"/>
                </a:solidFill>
                <a:latin typeface="Arial" panose="020B0604020202020204" pitchFamily="34" charset="0"/>
                <a:cs typeface="Arial" panose="020B0604020202020204" pitchFamily="34" charset="0"/>
              </a:rPr>
              <a:t>Phản ứng thu nhiệt</a:t>
            </a:r>
            <a:r>
              <a:rPr lang="en-US" sz="4400" i="1" spc="70">
                <a:solidFill>
                  <a:schemeClr val="tx1"/>
                </a:solidFill>
                <a:latin typeface="Arial" panose="020B0604020202020204" pitchFamily="34" charset="0"/>
                <a:cs typeface="Arial" panose="020B0604020202020204" pitchFamily="34" charset="0"/>
              </a:rPr>
              <a:t> là phản ứng hấp thu năng lượng dưới dạng nhiệt.</a:t>
            </a:r>
            <a:endParaRPr lang="en-US" sz="4400" i="1"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286000"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Đáp án</a:t>
            </a:r>
            <a:endParaRPr lang="en-US" sz="6000" b="1" spc="180">
              <a:solidFill>
                <a:srgbClr val="9B404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1000"/>
                                        <p:tgtEl>
                                          <p:spTgt spid="18">
                                            <p:txEl>
                                              <p:pRg st="1" end="1"/>
                                            </p:txEl>
                                          </p:spTgt>
                                        </p:tgtEl>
                                      </p:cBhvr>
                                    </p:animEffect>
                                    <p:anim calcmode="lin" valueType="num">
                                      <p:cBhvr>
                                        <p:cTn id="2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fade">
                                      <p:cBhvr>
                                        <p:cTn id="30" dur="1000"/>
                                        <p:tgtEl>
                                          <p:spTgt spid="18">
                                            <p:txEl>
                                              <p:pRg st="2" end="2"/>
                                            </p:txEl>
                                          </p:spTgt>
                                        </p:tgtEl>
                                      </p:cBhvr>
                                    </p:animEffect>
                                    <p:anim calcmode="lin" valueType="num">
                                      <p:cBhvr>
                                        <p:cTn id="3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55270"/>
          <a:stretch>
            <a:fillRect/>
          </a:stretch>
        </p:blipFill>
        <p:spPr>
          <a:xfrm>
            <a:off x="17373422" y="8267600"/>
            <a:ext cx="702245" cy="1877425"/>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304783" y="8115117"/>
            <a:ext cx="1569997" cy="1877425"/>
          </a:xfrm>
          <a:prstGeom prst="rect">
            <a:avLst/>
          </a:prstGeom>
        </p:spPr>
      </p:pic>
      <p:grpSp>
        <p:nvGrpSpPr>
          <p:cNvPr id="16" name="Group 6"/>
          <p:cNvGrpSpPr/>
          <p:nvPr/>
        </p:nvGrpSpPr>
        <p:grpSpPr>
          <a:xfrm rot="-10800000">
            <a:off x="1068070" y="1028700"/>
            <a:ext cx="16234410" cy="4768850"/>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13" name="Text Box 12"/>
          <p:cNvSpPr txBox="1"/>
          <p:nvPr/>
        </p:nvSpPr>
        <p:spPr>
          <a:xfrm>
            <a:off x="1478280" y="1485900"/>
            <a:ext cx="15379065" cy="3784600"/>
          </a:xfrm>
          <a:prstGeom prst="rect">
            <a:avLst/>
          </a:prstGeom>
          <a:noFill/>
          <a:ln w="9525">
            <a:noFill/>
          </a:ln>
        </p:spPr>
        <p:txBody>
          <a:bodyPr wrap="square">
            <a:spAutoFit/>
          </a:bodyPr>
          <a:p>
            <a:pPr indent="0" algn="just">
              <a:lnSpc>
                <a:spcPct val="150000"/>
              </a:lnSpc>
            </a:pPr>
            <a:r>
              <a:rPr lang="en-US" sz="4000">
                <a:latin typeface="Arial" panose="020B0604020202020204" pitchFamily="34" charset="0"/>
                <a:cs typeface="Arial" panose="020B0604020202020204" pitchFamily="34" charset="0"/>
              </a:rPr>
              <a:t>Khi đun nóng ống nghiệm đựng KMnO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(thuốc tím), nhiệt của ngọn lửa làm cho KMnO</a:t>
            </a:r>
            <a:r>
              <a:rPr lang="en-US" sz="4000" baseline="-25000">
                <a:latin typeface="Arial" panose="020B0604020202020204" pitchFamily="34" charset="0"/>
                <a:cs typeface="Arial" panose="020B0604020202020204" pitchFamily="34" charset="0"/>
              </a:rPr>
              <a:t>4 </a:t>
            </a:r>
            <a:r>
              <a:rPr lang="en-US" sz="4000">
                <a:latin typeface="Arial" panose="020B0604020202020204" pitchFamily="34" charset="0"/>
                <a:cs typeface="Arial" panose="020B0604020202020204" pitchFamily="34" charset="0"/>
              </a:rPr>
              <a:t>bị nhiệt phân, tạo hỗn hợp bột màu đen:</a:t>
            </a:r>
            <a:endParaRPr lang="en-US" sz="4000">
              <a:latin typeface="Arial" panose="020B0604020202020204" pitchFamily="34" charset="0"/>
              <a:cs typeface="Arial" panose="020B0604020202020204" pitchFamily="34" charset="0"/>
            </a:endParaRPr>
          </a:p>
          <a:p>
            <a:pPr indent="0" algn="just">
              <a:lnSpc>
                <a:spcPct val="150000"/>
              </a:lnSpc>
            </a:pPr>
            <a:r>
              <a:rPr lang="en-US" sz="4000">
                <a:latin typeface="Arial" panose="020B0604020202020204" pitchFamily="34" charset="0"/>
                <a:cs typeface="Arial" panose="020B0604020202020204" pitchFamily="34" charset="0"/>
              </a:rPr>
              <a:t>2KMnO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 K</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MnO</a:t>
            </a:r>
            <a:r>
              <a:rPr lang="en-US" sz="4000" baseline="-25000">
                <a:latin typeface="Arial" panose="020B0604020202020204" pitchFamily="34" charset="0"/>
                <a:cs typeface="Arial" panose="020B0604020202020204" pitchFamily="34" charset="0"/>
              </a:rPr>
              <a:t>4</a:t>
            </a:r>
            <a:r>
              <a:rPr lang="en-US" sz="4000">
                <a:latin typeface="Arial" panose="020B0604020202020204" pitchFamily="34" charset="0"/>
                <a:cs typeface="Arial" panose="020B0604020202020204" pitchFamily="34" charset="0"/>
              </a:rPr>
              <a:t> + MnO</a:t>
            </a:r>
            <a:r>
              <a:rPr lang="en-US" sz="4000" baseline="-25000">
                <a:latin typeface="Arial" panose="020B0604020202020204" pitchFamily="34" charset="0"/>
                <a:cs typeface="Arial" panose="020B0604020202020204" pitchFamily="34" charset="0"/>
              </a:rPr>
              <a:t>2</a:t>
            </a:r>
            <a:r>
              <a:rPr lang="en-US" sz="4000">
                <a:latin typeface="Arial" panose="020B0604020202020204" pitchFamily="34" charset="0"/>
                <a:cs typeface="Arial" panose="020B0604020202020204" pitchFamily="34" charset="0"/>
              </a:rPr>
              <a:t> + O</a:t>
            </a:r>
            <a:r>
              <a:rPr lang="en-US" sz="4000" baseline="-25000">
                <a:latin typeface="Arial" panose="020B0604020202020204" pitchFamily="34" charset="0"/>
                <a:cs typeface="Arial" panose="020B0604020202020204" pitchFamily="34" charset="0"/>
              </a:rPr>
              <a:t>2</a:t>
            </a:r>
            <a:endParaRPr lang="en-US" sz="4000">
              <a:latin typeface="Arial" panose="020B0604020202020204" pitchFamily="34" charset="0"/>
              <a:cs typeface="Arial" panose="020B0604020202020204" pitchFamily="34" charset="0"/>
            </a:endParaRPr>
          </a:p>
          <a:p>
            <a:pPr indent="0" algn="just">
              <a:lnSpc>
                <a:spcPct val="150000"/>
              </a:lnSpc>
            </a:pPr>
            <a:r>
              <a:rPr lang="en-US" sz="4000" b="1" i="1">
                <a:latin typeface="Arial" panose="020B0604020202020204" pitchFamily="34" charset="0"/>
                <a:cs typeface="Arial" panose="020B0604020202020204" pitchFamily="34" charset="0"/>
              </a:rPr>
              <a:t>Em hãy dự đoán phản ứng này toả nhiệt hay thu nhiệt.</a:t>
            </a:r>
            <a:endParaRPr lang="en-US" sz="4000" b="1" i="1">
              <a:latin typeface="Arial" panose="020B0604020202020204" pitchFamily="34" charset="0"/>
              <a:cs typeface="Arial" panose="020B0604020202020204" pitchFamily="34" charset="0"/>
            </a:endParaRPr>
          </a:p>
        </p:txBody>
      </p:sp>
      <p:pic>
        <p:nvPicPr>
          <p:cNvPr id="26"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186272">
            <a:off x="2966720" y="6084570"/>
            <a:ext cx="1204595" cy="1776730"/>
          </a:xfrm>
          <a:prstGeom prst="rect">
            <a:avLst/>
          </a:prstGeom>
        </p:spPr>
      </p:pic>
      <p:grpSp>
        <p:nvGrpSpPr>
          <p:cNvPr id="27" name="Group 4"/>
          <p:cNvGrpSpPr/>
          <p:nvPr/>
        </p:nvGrpSpPr>
        <p:grpSpPr>
          <a:xfrm rot="-10800000">
            <a:off x="4267200" y="6515100"/>
            <a:ext cx="12984480" cy="2705735"/>
            <a:chOff x="-4134" y="0"/>
            <a:chExt cx="4230091" cy="1879496"/>
          </a:xfrm>
        </p:grpSpPr>
        <p:sp>
          <p:nvSpPr>
            <p:cNvPr id="28" name="Freeform 5"/>
            <p:cNvSpPr/>
            <p:nvPr/>
          </p:nvSpPr>
          <p:spPr>
            <a:xfrm>
              <a:off x="-4134" y="0"/>
              <a:ext cx="4230091"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90" name="Text Box 189"/>
          <p:cNvSpPr txBox="1"/>
          <p:nvPr/>
        </p:nvSpPr>
        <p:spPr>
          <a:xfrm>
            <a:off x="4602480" y="6819900"/>
            <a:ext cx="12442825" cy="1938020"/>
          </a:xfrm>
          <a:prstGeom prst="rect">
            <a:avLst/>
          </a:prstGeom>
          <a:noFill/>
          <a:ln w="9525">
            <a:noFill/>
          </a:ln>
        </p:spPr>
        <p:txBody>
          <a:bodyPr wrap="square">
            <a:spAutoFit/>
          </a:bodyPr>
          <a:p>
            <a:pPr indent="0">
              <a:lnSpc>
                <a:spcPct val="150000"/>
              </a:lnSpc>
            </a:pPr>
            <a:r>
              <a:rPr lang="en-US" sz="4000" b="0">
                <a:solidFill>
                  <a:srgbClr val="000000"/>
                </a:solidFill>
                <a:latin typeface="Arial" panose="020B0604020202020204" pitchFamily="34" charset="0"/>
                <a:cs typeface="Times New Roman" panose="02020603050405020304" charset="0"/>
              </a:rPr>
              <a:t>Em dự đoán phản ứng này thu nhiệt vì em thấy phản ứng nhiệt phân KMnO</a:t>
            </a:r>
            <a:r>
              <a:rPr lang="en-US" sz="4000" b="0" baseline="-25000">
                <a:solidFill>
                  <a:srgbClr val="000000"/>
                </a:solidFill>
                <a:latin typeface="Arial" panose="020B0604020202020204" pitchFamily="34" charset="0"/>
                <a:cs typeface="Times New Roman" panose="02020603050405020304" charset="0"/>
              </a:rPr>
              <a:t>4</a:t>
            </a:r>
            <a:r>
              <a:rPr lang="en-US" sz="4000" b="0">
                <a:solidFill>
                  <a:srgbClr val="000000"/>
                </a:solidFill>
                <a:latin typeface="Arial" panose="020B0604020202020204" pitchFamily="34" charset="0"/>
                <a:cs typeface="Times New Roman" panose="02020603050405020304" charset="0"/>
              </a:rPr>
              <a:t> cần cung cấp nhiệt độ.</a:t>
            </a:r>
            <a:endParaRPr lang="en-US" sz="40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barn(inVertical)">
                                      <p:cBhvr>
                                        <p:cTn id="26" dur="500"/>
                                        <p:tgtEl>
                                          <p:spTgt spid="190"/>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4" name="Group 4"/>
          <p:cNvGrpSpPr/>
          <p:nvPr/>
        </p:nvGrpSpPr>
        <p:grpSpPr>
          <a:xfrm rot="-10800000">
            <a:off x="1904365" y="952500"/>
            <a:ext cx="15271750" cy="2705735"/>
            <a:chOff x="0" y="0"/>
            <a:chExt cx="4452441" cy="1879496"/>
          </a:xfrm>
        </p:grpSpPr>
        <p:sp>
          <p:nvSpPr>
            <p:cNvPr id="5" name="Freeform 5"/>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590523" y="1333714"/>
            <a:ext cx="1364090" cy="1081042"/>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1257300"/>
            <a:ext cx="1164590" cy="1392555"/>
          </a:xfrm>
          <a:prstGeom prst="rect">
            <a:avLst/>
          </a:prstGeom>
        </p:spPr>
      </p:pic>
      <p:sp>
        <p:nvSpPr>
          <p:cNvPr id="14" name="TextBox 18"/>
          <p:cNvSpPr txBox="1"/>
          <p:nvPr/>
        </p:nvSpPr>
        <p:spPr>
          <a:xfrm>
            <a:off x="4191000" y="1333500"/>
            <a:ext cx="12368530" cy="1846580"/>
          </a:xfrm>
          <a:prstGeom prst="rect">
            <a:avLst/>
          </a:prstGeom>
        </p:spPr>
        <p:txBody>
          <a:bodyPr wrap="square" lIns="0" tIns="0" rIns="0" bIns="0" rtlCol="0" anchor="t">
            <a:spAutoFit/>
          </a:bodyPr>
          <a:p>
            <a:pPr algn="just">
              <a:lnSpc>
                <a:spcPct val="150000"/>
              </a:lnSpc>
            </a:pPr>
            <a:r>
              <a:rPr lang="en-US" sz="4000" b="1" spc="70">
                <a:latin typeface="Arial" panose="020B0604020202020204" pitchFamily="34" charset="0"/>
                <a:cs typeface="Arial" panose="020B0604020202020204" pitchFamily="34" charset="0"/>
              </a:rPr>
              <a:t>Hoạt động nhóm: </a:t>
            </a:r>
            <a:r>
              <a:rPr lang="en-US" sz="4000" spc="70">
                <a:latin typeface="Arial" panose="020B0604020202020204" pitchFamily="34" charset="0"/>
                <a:cs typeface="Arial" panose="020B0604020202020204" pitchFamily="34" charset="0"/>
              </a:rPr>
              <a:t>Tiến hành thí nghiệm “Theo dõi sự thay đổi nhiệt độ của phản ứng trung hoà”</a:t>
            </a:r>
            <a:endParaRPr lang="en-US" sz="4000" spc="70">
              <a:latin typeface="Arial" panose="020B0604020202020204" pitchFamily="34" charset="0"/>
              <a:cs typeface="Arial" panose="020B0604020202020204" pitchFamily="34" charset="0"/>
            </a:endParaRPr>
          </a:p>
        </p:txBody>
      </p:sp>
      <p:grpSp>
        <p:nvGrpSpPr>
          <p:cNvPr id="16" name="Group 6"/>
          <p:cNvGrpSpPr/>
          <p:nvPr/>
        </p:nvGrpSpPr>
        <p:grpSpPr>
          <a:xfrm rot="-10800000">
            <a:off x="1996440" y="4152900"/>
            <a:ext cx="8316595" cy="5175250"/>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22" name="TextBox 3"/>
          <p:cNvSpPr txBox="1"/>
          <p:nvPr/>
        </p:nvSpPr>
        <p:spPr>
          <a:xfrm>
            <a:off x="2194560" y="4381500"/>
            <a:ext cx="7928610" cy="4616450"/>
          </a:xfrm>
          <a:prstGeom prst="rect">
            <a:avLst/>
          </a:prstGeom>
        </p:spPr>
        <p:txBody>
          <a:bodyPr wrap="square" lIns="0" tIns="0" rIns="0" bIns="0" rtlCol="0" anchor="t">
            <a:spAutoFit/>
          </a:bodyPr>
          <a:p>
            <a:pPr indent="0" algn="just">
              <a:lnSpc>
                <a:spcPct val="150000"/>
              </a:lnSpc>
              <a:buFont typeface="Arial" panose="020B0604020202020204" pitchFamily="34" charset="0"/>
              <a:buNone/>
            </a:pPr>
            <a:r>
              <a:rPr lang="en-US" sz="4000" spc="180">
                <a:latin typeface="Arial" panose="020B0604020202020204" pitchFamily="34" charset="0"/>
                <a:cs typeface="Arial" panose="020B0604020202020204" pitchFamily="34" charset="0"/>
              </a:rPr>
              <a:t>Chuẩn bị: dung dịch HCl 0,5 M, dung dịch NaOH 0,5 M, 1 cốc 250 mL, giá treo nhiệt kế, nhiệt kế (có dải đo đến 100°C), que khuấy và 2 ống đong 50 mL.</a:t>
            </a:r>
            <a:endParaRPr lang="en-US" sz="4000" spc="180">
              <a:latin typeface="Arial" panose="020B060402020202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5697200" y="7581900"/>
            <a:ext cx="1318895" cy="1577340"/>
          </a:xfrm>
          <a:prstGeom prst="rect">
            <a:avLst/>
          </a:prstGeom>
        </p:spPr>
      </p:pic>
      <p:pic>
        <p:nvPicPr>
          <p:cNvPr id="2" name="Picture 1" descr="B17_Hinh 17.1"/>
          <p:cNvPicPr>
            <a:picLocks noChangeAspect="1"/>
          </p:cNvPicPr>
          <p:nvPr/>
        </p:nvPicPr>
        <p:blipFill>
          <a:blip r:embed="rId3"/>
          <a:srcRect b="17370"/>
          <a:stretch>
            <a:fillRect/>
          </a:stretch>
        </p:blipFill>
        <p:spPr>
          <a:xfrm>
            <a:off x="10668000" y="4000500"/>
            <a:ext cx="6140450" cy="5302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barn(inVertic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10948</Words>
  <Application>WPS Presentation</Application>
  <PresentationFormat>On-screen Show (4:3)</PresentationFormat>
  <Paragraphs>394</Paragraphs>
  <Slides>44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Arial</vt:lpstr>
      <vt:lpstr>SimSun</vt:lpstr>
      <vt:lpstr>Wingdings</vt:lpstr>
      <vt:lpstr>Hammersmith One</vt:lpstr>
      <vt:lpstr>Microsoft YaHei</vt:lpstr>
      <vt:lpstr>Arial Unicode MS</vt:lpstr>
      <vt:lpstr>Calibri</vt:lpstr>
      <vt:lpstr>Wingdings</vt:lpstr>
      <vt:lpstr>Times New Roman</vt:lpstr>
      <vt:lpstr>Cambria Math</vt:lpstr>
      <vt:lpstr>Algerian</vt:lpstr>
      <vt:lpstr>MS Mincho</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School Group Project Education Presentation</dc:title>
  <dc:creator/>
  <cp:lastModifiedBy>Thu Uyên Nguyễn</cp:lastModifiedBy>
  <cp:revision>17</cp:revision>
  <dcterms:created xsi:type="dcterms:W3CDTF">2006-08-16T00:00:00Z</dcterms:created>
  <dcterms:modified xsi:type="dcterms:W3CDTF">2022-11-30T07:20:51Z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2EA9818EFF094E78A4E5AAD2E9FB2B91</vt:lpwstr>
  </property>
  <property fmtid="{D5CDD505-2E9C-101B-9397-08002B2CF9AE}" pid="3" name="KSOProductBuildVer">
    <vt:lpwstr>1033-11.2.0.11380</vt:lpwstr>
  </property>
</Properties>
</file>